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media/image-1-1.jpg" ContentType="image/jpg"/>
  <Override PartName="/ppt/media/image-10-2.jpg" ContentType="image/jpg"/>
  <Override PartName="/ppt/media/image-12-2.jpg" ContentType="image/jpg"/>
  <Override PartName="/ppt/media/image-15-2.jpg" ContentType="image/jpg"/>
  <Override PartName="/ppt/media/image-17-2.jpg" ContentType="image/jpg"/>
  <Override PartName="/ppt/media/image-2-2.jpg" ContentType="image/jpg"/>
  <Override PartName="/ppt/media/image-20-2.jpg" ContentType="image/jpg"/>
  <Override PartName="/ppt/media/image-20-3.jpg" ContentType="image/jpg"/>
  <Override PartName="/ppt/media/image-20-4.jpg" ContentType="image/jpg"/>
  <Override PartName="/ppt/media/image-21-2.jpg" ContentType="image/jpg"/>
  <Override PartName="/ppt/media/image-21-3.jpg" ContentType="image/jpg"/>
  <Override PartName="/ppt/media/image-21-4.jpg" ContentType="image/jpg"/>
  <Override PartName="/ppt/media/image-22-2.jpg" ContentType="image/jpg"/>
  <Override PartName="/ppt/media/image-23-2.jpg" ContentType="image/jpg"/>
  <Override PartName="/ppt/media/image-24-1.jpg" ContentType="image/jpg"/>
  <Override PartName="/ppt/media/image-35-1.jpg" ContentType="image/jpg"/>
  <Override PartName="/ppt/media/image-5-2.jpg" ContentType="image/jpg"/>
  <Override PartName="/ppt/media/image-6-2.jpg" ContentType="image/jpg"/>
  <Override PartName="/ppt/media/image-7-2.jpg" ContentType="image/jpg"/>
  <Override PartName="/ppt/media/image-9-2.jpg" ContentType="image/jpg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</p:sldIdLst>
  <p:notesMasterIdLst>
    <p:notesMasterId r:id="rId3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notesMaster" Target="notesMasters/notesMaster1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Relationship Id="rId41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image" Target="../media/image-1-1.jp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Relationship Id="rId5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g"/><Relationship Id="rId3" Type="http://schemas.openxmlformats.org/officeDocument/2006/relationships/image" Target="../media/image-20-3.jpg"/><Relationship Id="rId4" Type="http://schemas.openxmlformats.org/officeDocument/2006/relationships/image" Target="../media/image-20-4.jp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image" Target="../media/image-21-2.jpg"/><Relationship Id="rId3" Type="http://schemas.openxmlformats.org/officeDocument/2006/relationships/image" Target="../media/image-21-3.jpg"/><Relationship Id="rId4" Type="http://schemas.openxmlformats.org/officeDocument/2006/relationships/image" Target="../media/image-21-4.jp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image" Target="../media/image-22-2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image" Target="../media/image-23-2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3.xml"/><Relationship Id="rId5" Type="http://schemas.openxmlformats.org/officeDocument/2006/relationships/image" Target="../media/image1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image" Target="../media/image-24-1.jpg"/><Relationship Id="rId2" Type="http://schemas.openxmlformats.org/officeDocument/2006/relationships/image" Target="../media/image-2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image" Target="../media/image-2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image" Target="../media/image-2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image" Target="../media/image-2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image" Target="../media/image-2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image" Target="../media/image-2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9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image" Target="../media/image-3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0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image" Target="../media/image-3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1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image" Target="../media/image-3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image" Target="../media/image-3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image" Target="../media/image-3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4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image" Target="../media/image-35-1.jpg"/><Relationship Id="rId2" Type="http://schemas.openxmlformats.org/officeDocument/2006/relationships/image" Target="../media/image-3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5.xml"/><Relationship Id="rId5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716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pic>
        <p:nvPicPr>
          <p:cNvPr id="3" name="Image 0" descr="/mnt/data/_jemc_deck_assets/festival.jpg">    </p:cNvPr>
          <p:cNvPicPr>
            <a:picLocks noChangeAspect="1"/>
          </p:cNvPicPr>
          <p:nvPr/>
        </p:nvPicPr>
        <p:blipFill>
          <a:blip r:embed="rId1"/>
          <a:srcRect l="11919" r="11919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1626">
              <a:alpha val="72000"/>
            </a:srgbClr>
          </a:solidFill>
          <a:ln w="12700">
            <a:solidFill>
              <a:srgbClr val="071626"/>
            </a:solidFill>
            <a:prstDash val="solid"/>
          </a:ln>
        </p:spPr>
        <p:txBody>
          <a:bodyPr/>
          <a:p/>
        </p:txBody>
      </p:sp>
      <p:sp>
        <p:nvSpPr>
          <p:cNvPr id="5" name="Shape 2"/>
          <p:cNvSpPr/>
          <p:nvPr/>
        </p:nvSpPr>
        <p:spPr>
          <a:xfrm>
            <a:off x="0" y="0"/>
            <a:ext cx="6812280" cy="6858000"/>
          </a:xfrm>
          <a:prstGeom prst="rect">
            <a:avLst/>
          </a:prstGeom>
          <a:solidFill>
            <a:srgbClr val="071626">
              <a:alpha val="91000"/>
            </a:srgbClr>
          </a:solidFill>
          <a:ln w="12700">
            <a:solidFill>
              <a:srgbClr val="071626"/>
            </a:solidFill>
            <a:prstDash val="solid"/>
          </a:ln>
        </p:spPr>
        <p:txBody>
          <a:bodyPr/>
          <a:p/>
        </p:txBody>
      </p:sp>
      <p:pic>
        <p:nvPicPr>
          <p:cNvPr id="6" name="Image 1" descr="/mnt/data/_jemc_deck_assets/logo_slide_v6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504" y="457200"/>
            <a:ext cx="1207008" cy="1207008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21792" y="1947672"/>
            <a:ext cx="521208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4000" b="1" spc="140" kern="0" dirty="0">
                <a:solidFill>
                  <a:srgbClr val="68C9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JEMC</a:t>
            </a:r>
            <a:endParaRPr lang="en-US" sz="4000" dirty="0"/>
          </a:p>
        </p:txBody>
      </p:sp>
      <p:sp>
        <p:nvSpPr>
          <p:cNvPr id="8" name="Text 4"/>
          <p:cNvSpPr/>
          <p:nvPr/>
        </p:nvSpPr>
        <p:spPr>
          <a:xfrm>
            <a:off x="621792" y="2660904"/>
            <a:ext cx="640080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600" b="1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SEGURIDAD</a:t>
            </a:r>
            <a:endParaRPr lang="en-US" sz="3600" dirty="0"/>
          </a:p>
          <a:p>
            <a:pPr algn="l" indent="0" marL="0">
              <a:lnSpc>
                <a:spcPct val="104000"/>
              </a:lnSpc>
              <a:buNone/>
            </a:pPr>
            <a:r>
              <a:rPr lang="en-US" sz="3600" b="1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PRIVADA</a:t>
            </a:r>
            <a:endParaRPr lang="en-US" sz="3600" dirty="0"/>
          </a:p>
        </p:txBody>
      </p:sp>
      <p:sp>
        <p:nvSpPr>
          <p:cNvPr id="9" name="Text 5"/>
          <p:cNvSpPr/>
          <p:nvPr/>
        </p:nvSpPr>
        <p:spPr>
          <a:xfrm>
            <a:off x="658368" y="4617720"/>
            <a:ext cx="573328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90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Seguridad para eventos masivos e instalaciones,</a:t>
            </a:r>
            <a:endParaRPr lang="en-US" sz="1900" dirty="0"/>
          </a:p>
          <a:p>
            <a:pPr algn="l" indent="0" marL="0">
              <a:lnSpc>
                <a:spcPct val="104000"/>
              </a:lnSpc>
              <a:buNone/>
            </a:pPr>
            <a:r>
              <a:rPr lang="en-US" sz="190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complementada con apoyo tecnológico mediante drones.</a:t>
            </a:r>
            <a:endParaRPr lang="en-US" sz="1900" dirty="0"/>
          </a:p>
        </p:txBody>
      </p:sp>
      <p:sp>
        <p:nvSpPr>
          <p:cNvPr id="10" name="Shape 6"/>
          <p:cNvSpPr/>
          <p:nvPr/>
        </p:nvSpPr>
        <p:spPr>
          <a:xfrm>
            <a:off x="658368" y="5943600"/>
            <a:ext cx="941832" cy="41148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11" name="Text 7"/>
          <p:cNvSpPr/>
          <p:nvPr/>
        </p:nvSpPr>
        <p:spPr>
          <a:xfrm>
            <a:off x="1783080" y="5824728"/>
            <a:ext cx="521208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00" b="1" spc="100" kern="0" dirty="0">
                <a:solidFill>
                  <a:srgbClr val="9DE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PRESENTACIÓN CORPORATIVA  ·  2026</a:t>
            </a:r>
            <a:endParaRPr lang="en-US" sz="1100" dirty="0"/>
          </a:p>
        </p:txBody>
      </p:sp>
      <p:sp>
        <p:nvSpPr>
          <p:cNvPr id="12" name="Rounded Rectangle 11"/>
          <p:cNvSpPr/>
          <p:nvPr/>
        </p:nvSpPr>
        <p:spPr>
          <a:xfrm>
            <a:off x="10747248" y="5367528"/>
            <a:ext cx="1234440" cy="130759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3" name="Picture 12" descr="JEMC_WEB_Q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38688" y="5458968"/>
            <a:ext cx="1051560" cy="105156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0802112" y="6501384"/>
            <a:ext cx="1124712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b="1" sz="900">
                <a:solidFill>
                  <a:srgbClr val="0C2032"/>
                </a:solidFill>
              </a:defRPr>
            </a:pPr>
            <a:r>
              <a:t>jemc.cl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716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512064" y="475488"/>
            <a:ext cx="384048" cy="22860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4" name="Text 2"/>
          <p:cNvSpPr/>
          <p:nvPr/>
        </p:nvSpPr>
        <p:spPr>
          <a:xfrm>
            <a:off x="987552" y="365760"/>
            <a:ext cx="7315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900" b="1" spc="200" kern="0" dirty="0">
                <a:solidFill>
                  <a:srgbClr val="9DE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/ PERFIL CORPORATIVO</a:t>
            </a:r>
            <a:endParaRPr lang="en-US" sz="900" dirty="0"/>
          </a:p>
        </p:txBody>
      </p:sp>
      <p:pic>
        <p:nvPicPr>
          <p:cNvPr id="5" name="Image 0" descr="/mnt/data/_jemc_deck_assets/logo_slide_v6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89920" y="338328"/>
            <a:ext cx="832104" cy="832104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03504" y="859536"/>
            <a:ext cx="10698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100" b="1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Seguridad respaldada por experiencia</a:t>
            </a:r>
            <a:endParaRPr lang="en-US" sz="3100" dirty="0"/>
          </a:p>
        </p:txBody>
      </p:sp>
      <p:sp>
        <p:nvSpPr>
          <p:cNvPr id="7" name="Text 4"/>
          <p:cNvSpPr/>
          <p:nvPr/>
        </p:nvSpPr>
        <p:spPr>
          <a:xfrm>
            <a:off x="603504" y="1435608"/>
            <a:ext cx="10469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B9CED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Guardias de seguridad, protección preventiva y apoyo tecnológico.</a:t>
            </a:r>
            <a:endParaRPr lang="en-US" sz="1600" dirty="0"/>
          </a:p>
        </p:txBody>
      </p:sp>
      <p:pic>
        <p:nvPicPr>
          <p:cNvPr id="8" name="Image 1" descr="/mnt/data/_jemc_deck_assets/guardias.jpg">    </p:cNvPr>
          <p:cNvPicPr>
            <a:picLocks noChangeAspect="1"/>
          </p:cNvPicPr>
          <p:nvPr/>
        </p:nvPicPr>
        <p:blipFill>
          <a:blip r:embed="rId2"/>
          <a:srcRect l="29011" r="29011" t="0" b="0"/>
          <a:stretch/>
        </p:blipFill>
        <p:spPr>
          <a:xfrm>
            <a:off x="7132320" y="1618488"/>
            <a:ext cx="4443984" cy="4535424"/>
          </a:xfrm>
          <a:prstGeom prst="rect">
            <a:avLst/>
          </a:prstGeom>
        </p:spPr>
      </p:pic>
      <p:sp>
        <p:nvSpPr>
          <p:cNvPr id="9" name="Shape 5"/>
          <p:cNvSpPr/>
          <p:nvPr/>
        </p:nvSpPr>
        <p:spPr>
          <a:xfrm>
            <a:off x="612648" y="1819656"/>
            <a:ext cx="6089904" cy="1828800"/>
          </a:xfrm>
          <a:prstGeom prst="roundRect">
            <a:avLst/>
          </a:prstGeom>
          <a:solidFill>
            <a:srgbClr val="112A43"/>
          </a:solidFill>
          <a:ln w="8890">
            <a:solidFill>
              <a:srgbClr val="31536D"/>
            </a:solidFill>
            <a:prstDash val="solid"/>
          </a:ln>
        </p:spPr>
        <p:txBody>
          <a:bodyPr/>
          <a:p/>
        </p:txBody>
      </p:sp>
      <p:sp>
        <p:nvSpPr>
          <p:cNvPr id="10" name="Shape 6"/>
          <p:cNvSpPr/>
          <p:nvPr/>
        </p:nvSpPr>
        <p:spPr>
          <a:xfrm>
            <a:off x="822960" y="2093976"/>
            <a:ext cx="41148" cy="347472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11" name="Text 7"/>
          <p:cNvSpPr/>
          <p:nvPr/>
        </p:nvSpPr>
        <p:spPr>
          <a:xfrm>
            <a:off x="978408" y="2048256"/>
            <a:ext cx="549554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000" b="1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JEMC DRONES SpA</a:t>
            </a:r>
            <a:endParaRPr lang="en-US" sz="2000" dirty="0"/>
          </a:p>
        </p:txBody>
      </p:sp>
      <p:sp>
        <p:nvSpPr>
          <p:cNvPr id="12" name="Text 8"/>
          <p:cNvSpPr/>
          <p:nvPr/>
        </p:nvSpPr>
        <p:spPr>
          <a:xfrm>
            <a:off x="978408" y="2651760"/>
            <a:ext cx="544982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00" dirty="0">
                <a:solidFill>
                  <a:srgbClr val="B9CED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Empresa chilena dedicada a la prestación de servicios de seguridad privada y vigilancia para instalaciones, instituciones y eventos.</a:t>
            </a:r>
            <a:endParaRPr lang="en-US" sz="1400" dirty="0"/>
          </a:p>
        </p:txBody>
      </p:sp>
      <p:sp>
        <p:nvSpPr>
          <p:cNvPr id="13" name="Shape 9"/>
          <p:cNvSpPr/>
          <p:nvPr/>
        </p:nvSpPr>
        <p:spPr>
          <a:xfrm>
            <a:off x="612648" y="3840480"/>
            <a:ext cx="6089904" cy="1947672"/>
          </a:xfrm>
          <a:prstGeom prst="roundRect">
            <a:avLst/>
          </a:prstGeom>
          <a:solidFill>
            <a:srgbClr val="112A43"/>
          </a:solidFill>
          <a:ln w="8890">
            <a:solidFill>
              <a:srgbClr val="31536D"/>
            </a:solidFill>
            <a:prstDash val="solid"/>
          </a:ln>
        </p:spPr>
        <p:txBody>
          <a:bodyPr/>
          <a:p/>
        </p:txBody>
      </p:sp>
      <p:sp>
        <p:nvSpPr>
          <p:cNvPr id="14" name="Shape 10"/>
          <p:cNvSpPr/>
          <p:nvPr/>
        </p:nvSpPr>
        <p:spPr>
          <a:xfrm>
            <a:off x="822960" y="4114800"/>
            <a:ext cx="41148" cy="347472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15" name="Text 11"/>
          <p:cNvSpPr/>
          <p:nvPr/>
        </p:nvSpPr>
        <p:spPr>
          <a:xfrm>
            <a:off x="978408" y="4069080"/>
            <a:ext cx="549554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000" b="1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Compromiso</a:t>
            </a:r>
            <a:endParaRPr lang="en-US" sz="2000" dirty="0"/>
          </a:p>
        </p:txBody>
      </p:sp>
      <p:sp>
        <p:nvSpPr>
          <p:cNvPr id="16" name="Text 12"/>
          <p:cNvSpPr/>
          <p:nvPr/>
        </p:nvSpPr>
        <p:spPr>
          <a:xfrm>
            <a:off x="978408" y="4672584"/>
            <a:ext cx="5449824" cy="9418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00" dirty="0">
                <a:solidFill>
                  <a:srgbClr val="B9CED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“Estamos comprometidos con su seguridad”. Nuestra propuesta combina prevención, disuasión, responsabilidad y coordinación operativa.</a:t>
            </a:r>
            <a:endParaRPr lang="en-US" sz="1400" dirty="0"/>
          </a:p>
        </p:txBody>
      </p:sp>
      <p:sp>
        <p:nvSpPr>
          <p:cNvPr id="17" name="Shape 13"/>
          <p:cNvSpPr/>
          <p:nvPr/>
        </p:nvSpPr>
        <p:spPr>
          <a:xfrm>
            <a:off x="566928" y="6528816"/>
            <a:ext cx="11018520" cy="0"/>
          </a:xfrm>
          <a:prstGeom prst="line">
            <a:avLst/>
          </a:prstGeom>
          <a:solidFill>
            <a:srgbClr val="071626"/>
          </a:solidFill>
          <a:ln w="7620">
            <a:solidFill>
              <a:srgbClr val="31536D"/>
            </a:solidFill>
            <a:prstDash val="solid"/>
          </a:ln>
        </p:spPr>
        <p:txBody>
          <a:bodyPr/>
          <a:p/>
        </p:txBody>
      </p:sp>
      <p:sp>
        <p:nvSpPr>
          <p:cNvPr id="18" name="Text 14"/>
          <p:cNvSpPr/>
          <p:nvPr/>
        </p:nvSpPr>
        <p:spPr>
          <a:xfrm>
            <a:off x="594360" y="6556248"/>
            <a:ext cx="9144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800" dirty="0">
                <a:solidFill>
                  <a:srgbClr val="B9CED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JEMC DRONES SpA · Presentación corporativa 2026</a:t>
            </a:r>
            <a:endParaRPr lang="en-US" sz="800" dirty="0"/>
          </a:p>
        </p:txBody>
      </p:sp>
      <p:sp>
        <p:nvSpPr>
          <p:cNvPr id="19" name="Text 15"/>
          <p:cNvSpPr/>
          <p:nvPr/>
        </p:nvSpPr>
        <p:spPr>
          <a:xfrm>
            <a:off x="11082528" y="6537960"/>
            <a:ext cx="475488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04000"/>
              </a:lnSpc>
              <a:buNone/>
            </a:pPr>
            <a:r>
              <a:rPr lang="en-US" sz="800" b="1" dirty="0">
                <a:solidFill>
                  <a:srgbClr val="68C9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800" dirty="0"/>
          </a:p>
        </p:txBody>
      </p:sp>
      <p:sp>
        <p:nvSpPr>
          <p:cNvPr id="20" name="TextBox 19"/>
          <p:cNvSpPr txBox="1"/>
          <p:nvPr/>
        </p:nvSpPr>
        <p:spPr>
          <a:xfrm>
            <a:off x="10637520" y="6601968"/>
            <a:ext cx="1307592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 b="1">
                <a:solidFill>
                  <a:srgbClr val="17A6C0"/>
                </a:solidFill>
              </a:defRPr>
            </a:pPr>
            <a:r>
              <a:t>jemc.cl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716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512064" y="475488"/>
            <a:ext cx="384048" cy="22860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4" name="Text 2"/>
          <p:cNvSpPr/>
          <p:nvPr/>
        </p:nvSpPr>
        <p:spPr>
          <a:xfrm>
            <a:off x="987552" y="365760"/>
            <a:ext cx="7315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900" b="1" spc="200" kern="0" dirty="0">
                <a:solidFill>
                  <a:srgbClr val="9DE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/ IDENTIDAD</a:t>
            </a:r>
            <a:endParaRPr lang="en-US" sz="900" dirty="0"/>
          </a:p>
        </p:txBody>
      </p:sp>
      <p:pic>
        <p:nvPicPr>
          <p:cNvPr id="5" name="Image 0" descr="/mnt/data/_jemc_deck_assets/logo_slide_v6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89920" y="338328"/>
            <a:ext cx="832104" cy="832104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03504" y="859536"/>
            <a:ext cx="10698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100" b="1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Misión y visión</a:t>
            </a:r>
            <a:endParaRPr lang="en-US" sz="3100" dirty="0"/>
          </a:p>
        </p:txBody>
      </p:sp>
      <p:sp>
        <p:nvSpPr>
          <p:cNvPr id="7" name="Text 4"/>
          <p:cNvSpPr/>
          <p:nvPr/>
        </p:nvSpPr>
        <p:spPr>
          <a:xfrm>
            <a:off x="603504" y="1435608"/>
            <a:ext cx="10469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B9CED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 enfoque basado en preparación, responsabilidad y trabajo en equipo.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658368" y="1792224"/>
            <a:ext cx="5367528" cy="4114800"/>
          </a:xfrm>
          <a:prstGeom prst="roundRect">
            <a:avLst/>
          </a:prstGeom>
          <a:solidFill>
            <a:srgbClr val="112A43"/>
          </a:solidFill>
          <a:ln w="8890">
            <a:solidFill>
              <a:srgbClr val="31536D"/>
            </a:solidFill>
            <a:prstDash val="solid"/>
          </a:ln>
        </p:spPr>
        <p:txBody>
          <a:bodyPr/>
          <a:p/>
        </p:txBody>
      </p:sp>
      <p:sp>
        <p:nvSpPr>
          <p:cNvPr id="9" name="Shape 6"/>
          <p:cNvSpPr/>
          <p:nvPr/>
        </p:nvSpPr>
        <p:spPr>
          <a:xfrm>
            <a:off x="868680" y="2066544"/>
            <a:ext cx="41148" cy="347472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10" name="Text 7"/>
          <p:cNvSpPr/>
          <p:nvPr/>
        </p:nvSpPr>
        <p:spPr>
          <a:xfrm>
            <a:off x="1024128" y="2020824"/>
            <a:ext cx="477316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000" b="1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MISIÓN</a:t>
            </a:r>
            <a:endParaRPr lang="en-US" sz="2000" dirty="0"/>
          </a:p>
        </p:txBody>
      </p:sp>
      <p:sp>
        <p:nvSpPr>
          <p:cNvPr id="11" name="Text 8"/>
          <p:cNvSpPr/>
          <p:nvPr/>
        </p:nvSpPr>
        <p:spPr>
          <a:xfrm>
            <a:off x="1024128" y="2624328"/>
            <a:ext cx="4727448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00" dirty="0">
                <a:solidFill>
                  <a:srgbClr val="B9CED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Trabajar y garantizar soluciones para la seguridad de las personas y sus bienes, con personal altamente capacitado y orientado a la eficiencia, eficacia, responsabilidad y honestidad; diferenciarnos por una metodología de prevención y disuasión del delito.</a:t>
            </a:r>
            <a:endParaRPr lang="en-US" sz="1400" dirty="0"/>
          </a:p>
        </p:txBody>
      </p:sp>
      <p:sp>
        <p:nvSpPr>
          <p:cNvPr id="12" name="Shape 9"/>
          <p:cNvSpPr/>
          <p:nvPr/>
        </p:nvSpPr>
        <p:spPr>
          <a:xfrm>
            <a:off x="6172200" y="1792224"/>
            <a:ext cx="5340096" cy="4114800"/>
          </a:xfrm>
          <a:prstGeom prst="roundRect">
            <a:avLst/>
          </a:prstGeom>
          <a:solidFill>
            <a:srgbClr val="112A43"/>
          </a:solidFill>
          <a:ln w="8890">
            <a:solidFill>
              <a:srgbClr val="31536D"/>
            </a:solidFill>
            <a:prstDash val="solid"/>
          </a:ln>
        </p:spPr>
        <p:txBody>
          <a:bodyPr/>
          <a:p/>
        </p:txBody>
      </p:sp>
      <p:sp>
        <p:nvSpPr>
          <p:cNvPr id="13" name="Shape 10"/>
          <p:cNvSpPr/>
          <p:nvPr/>
        </p:nvSpPr>
        <p:spPr>
          <a:xfrm>
            <a:off x="6382512" y="2066544"/>
            <a:ext cx="41148" cy="347472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14" name="Text 11"/>
          <p:cNvSpPr/>
          <p:nvPr/>
        </p:nvSpPr>
        <p:spPr>
          <a:xfrm>
            <a:off x="6537960" y="2020824"/>
            <a:ext cx="474573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000" b="1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VISIÓN</a:t>
            </a:r>
            <a:endParaRPr lang="en-US" sz="2000" dirty="0"/>
          </a:p>
        </p:txBody>
      </p:sp>
      <p:sp>
        <p:nvSpPr>
          <p:cNvPr id="15" name="Text 12"/>
          <p:cNvSpPr/>
          <p:nvPr/>
        </p:nvSpPr>
        <p:spPr>
          <a:xfrm>
            <a:off x="6537960" y="2624328"/>
            <a:ext cx="4700016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00" dirty="0">
                <a:solidFill>
                  <a:srgbClr val="B9CED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Convertirnos en una empresa referente de la seguridad privada, integrando tecnología en el desarrollo de nuestras labores y ofreciendo formación y retroalimentación a nuestros guardias de seguridad para potenciar el trabajo en equipo.</a:t>
            </a:r>
            <a:endParaRPr lang="en-US" sz="1400" dirty="0"/>
          </a:p>
        </p:txBody>
      </p:sp>
      <p:sp>
        <p:nvSpPr>
          <p:cNvPr id="16" name="Shape 13"/>
          <p:cNvSpPr/>
          <p:nvPr/>
        </p:nvSpPr>
        <p:spPr>
          <a:xfrm>
            <a:off x="566928" y="6528816"/>
            <a:ext cx="11018520" cy="0"/>
          </a:xfrm>
          <a:prstGeom prst="line">
            <a:avLst/>
          </a:prstGeom>
          <a:solidFill>
            <a:srgbClr val="071626"/>
          </a:solidFill>
          <a:ln w="7620">
            <a:solidFill>
              <a:srgbClr val="31536D"/>
            </a:solidFill>
            <a:prstDash val="solid"/>
          </a:ln>
        </p:spPr>
        <p:txBody>
          <a:bodyPr/>
          <a:p/>
        </p:txBody>
      </p:sp>
      <p:sp>
        <p:nvSpPr>
          <p:cNvPr id="17" name="Text 14"/>
          <p:cNvSpPr/>
          <p:nvPr/>
        </p:nvSpPr>
        <p:spPr>
          <a:xfrm>
            <a:off x="594360" y="6556248"/>
            <a:ext cx="9144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800" dirty="0">
                <a:solidFill>
                  <a:srgbClr val="B9CED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JEMC DRONES SpA · Presentación corporativa 2026</a:t>
            </a:r>
            <a:endParaRPr lang="en-US" sz="800" dirty="0"/>
          </a:p>
        </p:txBody>
      </p:sp>
      <p:sp>
        <p:nvSpPr>
          <p:cNvPr id="18" name="Text 15"/>
          <p:cNvSpPr/>
          <p:nvPr/>
        </p:nvSpPr>
        <p:spPr>
          <a:xfrm>
            <a:off x="11082528" y="6537960"/>
            <a:ext cx="475488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04000"/>
              </a:lnSpc>
              <a:buNone/>
            </a:pPr>
            <a:r>
              <a:rPr lang="en-US" sz="800" b="1" dirty="0">
                <a:solidFill>
                  <a:srgbClr val="68C9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800" dirty="0"/>
          </a:p>
        </p:txBody>
      </p:sp>
      <p:sp>
        <p:nvSpPr>
          <p:cNvPr id="19" name="TextBox 18"/>
          <p:cNvSpPr txBox="1"/>
          <p:nvPr/>
        </p:nvSpPr>
        <p:spPr>
          <a:xfrm>
            <a:off x="10637520" y="6601968"/>
            <a:ext cx="1307592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 b="1">
                <a:solidFill>
                  <a:srgbClr val="17A6C0"/>
                </a:solidFill>
              </a:defRPr>
            </a:pPr>
            <a:r>
              <a:t>jemc.cl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716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512064" y="475488"/>
            <a:ext cx="384048" cy="22860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4" name="Text 2"/>
          <p:cNvSpPr/>
          <p:nvPr/>
        </p:nvSpPr>
        <p:spPr>
          <a:xfrm>
            <a:off x="987552" y="365760"/>
            <a:ext cx="7315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900" b="1" spc="200" kern="0" dirty="0">
                <a:solidFill>
                  <a:srgbClr val="9DE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 / SERVICIOS</a:t>
            </a:r>
            <a:endParaRPr lang="en-US" sz="900" dirty="0"/>
          </a:p>
        </p:txBody>
      </p:sp>
      <p:pic>
        <p:nvPicPr>
          <p:cNvPr id="5" name="Image 0" descr="/mnt/data/_jemc_deck_assets/logo_slide_v6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89920" y="338328"/>
            <a:ext cx="832104" cy="832104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03504" y="859536"/>
            <a:ext cx="10698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100" b="1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Qué hacemos</a:t>
            </a:r>
            <a:endParaRPr lang="en-US" sz="3100" dirty="0"/>
          </a:p>
        </p:txBody>
      </p:sp>
      <p:sp>
        <p:nvSpPr>
          <p:cNvPr id="7" name="Text 4"/>
          <p:cNvSpPr/>
          <p:nvPr/>
        </p:nvSpPr>
        <p:spPr>
          <a:xfrm>
            <a:off x="603504" y="1435608"/>
            <a:ext cx="10469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B9CED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Servicios de seguridad para operaciones con diferentes necesidades.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603504" y="1837944"/>
            <a:ext cx="3639312" cy="1810512"/>
          </a:xfrm>
          <a:prstGeom prst="roundRect">
            <a:avLst/>
          </a:prstGeom>
          <a:solidFill>
            <a:srgbClr val="112A43"/>
          </a:solidFill>
          <a:ln w="10160">
            <a:solidFill>
              <a:srgbClr val="31536D"/>
            </a:solidFill>
            <a:prstDash val="solid"/>
          </a:ln>
        </p:spPr>
        <p:txBody>
          <a:bodyPr/>
          <a:p/>
        </p:txBody>
      </p:sp>
      <p:sp>
        <p:nvSpPr>
          <p:cNvPr id="9" name="Text 6"/>
          <p:cNvSpPr/>
          <p:nvPr/>
        </p:nvSpPr>
        <p:spPr>
          <a:xfrm>
            <a:off x="822960" y="2057400"/>
            <a:ext cx="457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00" b="1" dirty="0">
                <a:solidFill>
                  <a:srgbClr val="68C9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813816" y="2560320"/>
            <a:ext cx="324612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00" b="1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Guardias de seguridad</a:t>
            </a:r>
            <a:endParaRPr lang="en-US" sz="1800" dirty="0"/>
          </a:p>
        </p:txBody>
      </p:sp>
      <p:sp>
        <p:nvSpPr>
          <p:cNvPr id="11" name="Text 8"/>
          <p:cNvSpPr/>
          <p:nvPr/>
        </p:nvSpPr>
        <p:spPr>
          <a:xfrm>
            <a:off x="813816" y="3099816"/>
            <a:ext cx="322783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B9CED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Personal para instalaciones y actividades.</a:t>
            </a:r>
            <a:endParaRPr lang="en-US" sz="1200" dirty="0"/>
          </a:p>
        </p:txBody>
      </p:sp>
      <p:sp>
        <p:nvSpPr>
          <p:cNvPr id="12" name="Shape 9"/>
          <p:cNvSpPr/>
          <p:nvPr/>
        </p:nvSpPr>
        <p:spPr>
          <a:xfrm>
            <a:off x="4443984" y="1837944"/>
            <a:ext cx="3639312" cy="1810512"/>
          </a:xfrm>
          <a:prstGeom prst="roundRect">
            <a:avLst/>
          </a:prstGeom>
          <a:solidFill>
            <a:srgbClr val="112A43"/>
          </a:solidFill>
          <a:ln w="10160">
            <a:solidFill>
              <a:srgbClr val="31536D"/>
            </a:solidFill>
            <a:prstDash val="solid"/>
          </a:ln>
        </p:spPr>
        <p:txBody>
          <a:bodyPr/>
          <a:p/>
        </p:txBody>
      </p:sp>
      <p:sp>
        <p:nvSpPr>
          <p:cNvPr id="13" name="Text 10"/>
          <p:cNvSpPr/>
          <p:nvPr/>
        </p:nvSpPr>
        <p:spPr>
          <a:xfrm>
            <a:off x="4663440" y="2057400"/>
            <a:ext cx="457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00" b="1" dirty="0">
                <a:solidFill>
                  <a:srgbClr val="68C9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1500" dirty="0"/>
          </a:p>
        </p:txBody>
      </p:sp>
      <p:sp>
        <p:nvSpPr>
          <p:cNvPr id="14" name="Text 11"/>
          <p:cNvSpPr/>
          <p:nvPr/>
        </p:nvSpPr>
        <p:spPr>
          <a:xfrm>
            <a:off x="4654296" y="2560320"/>
            <a:ext cx="324612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00" b="1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Eventos masivos</a:t>
            </a:r>
            <a:endParaRPr lang="en-US" sz="1800" dirty="0"/>
          </a:p>
        </p:txBody>
      </p:sp>
      <p:sp>
        <p:nvSpPr>
          <p:cNvPr id="15" name="Text 12"/>
          <p:cNvSpPr/>
          <p:nvPr/>
        </p:nvSpPr>
        <p:spPr>
          <a:xfrm>
            <a:off x="4654296" y="3099816"/>
            <a:ext cx="322783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B9CED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Festivales, conciertos y celebraciones.</a:t>
            </a:r>
            <a:endParaRPr lang="en-US" sz="1200" dirty="0"/>
          </a:p>
        </p:txBody>
      </p:sp>
      <p:sp>
        <p:nvSpPr>
          <p:cNvPr id="16" name="Shape 13"/>
          <p:cNvSpPr/>
          <p:nvPr/>
        </p:nvSpPr>
        <p:spPr>
          <a:xfrm>
            <a:off x="8284464" y="1837944"/>
            <a:ext cx="3639312" cy="1810512"/>
          </a:xfrm>
          <a:prstGeom prst="roundRect">
            <a:avLst/>
          </a:prstGeom>
          <a:solidFill>
            <a:srgbClr val="112A43"/>
          </a:solidFill>
          <a:ln w="10160">
            <a:solidFill>
              <a:srgbClr val="31536D"/>
            </a:solidFill>
            <a:prstDash val="solid"/>
          </a:ln>
        </p:spPr>
        <p:txBody>
          <a:bodyPr/>
          <a:p/>
        </p:txBody>
      </p:sp>
      <p:sp>
        <p:nvSpPr>
          <p:cNvPr id="17" name="Text 14"/>
          <p:cNvSpPr/>
          <p:nvPr/>
        </p:nvSpPr>
        <p:spPr>
          <a:xfrm>
            <a:off x="8503920" y="2057400"/>
            <a:ext cx="457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00" b="1" dirty="0">
                <a:solidFill>
                  <a:srgbClr val="68C9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1500" dirty="0"/>
          </a:p>
        </p:txBody>
      </p:sp>
      <p:sp>
        <p:nvSpPr>
          <p:cNvPr id="18" name="Text 15"/>
          <p:cNvSpPr/>
          <p:nvPr/>
        </p:nvSpPr>
        <p:spPr>
          <a:xfrm>
            <a:off x="8494776" y="2560320"/>
            <a:ext cx="324612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00" b="1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Seguridad en instalaciones</a:t>
            </a:r>
            <a:endParaRPr lang="en-US" sz="1800" dirty="0"/>
          </a:p>
        </p:txBody>
      </p:sp>
      <p:sp>
        <p:nvSpPr>
          <p:cNvPr id="19" name="Text 16"/>
          <p:cNvSpPr/>
          <p:nvPr/>
        </p:nvSpPr>
        <p:spPr>
          <a:xfrm>
            <a:off x="8494776" y="3099816"/>
            <a:ext cx="322783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B9CED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Prevención, observación y presencia disuasiva.</a:t>
            </a:r>
            <a:endParaRPr lang="en-US" sz="1200" dirty="0"/>
          </a:p>
        </p:txBody>
      </p:sp>
      <p:sp>
        <p:nvSpPr>
          <p:cNvPr id="20" name="Shape 17"/>
          <p:cNvSpPr/>
          <p:nvPr/>
        </p:nvSpPr>
        <p:spPr>
          <a:xfrm>
            <a:off x="603504" y="3849624"/>
            <a:ext cx="3639312" cy="1810512"/>
          </a:xfrm>
          <a:prstGeom prst="roundRect">
            <a:avLst/>
          </a:prstGeom>
          <a:solidFill>
            <a:srgbClr val="112A43"/>
          </a:solidFill>
          <a:ln w="10160">
            <a:solidFill>
              <a:srgbClr val="31536D"/>
            </a:solidFill>
            <a:prstDash val="solid"/>
          </a:ln>
        </p:spPr>
        <p:txBody>
          <a:bodyPr/>
          <a:p/>
        </p:txBody>
      </p:sp>
      <p:sp>
        <p:nvSpPr>
          <p:cNvPr id="21" name="Text 18"/>
          <p:cNvSpPr/>
          <p:nvPr/>
        </p:nvSpPr>
        <p:spPr>
          <a:xfrm>
            <a:off x="822960" y="4069080"/>
            <a:ext cx="457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00" b="1" dirty="0">
                <a:solidFill>
                  <a:srgbClr val="68C9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1500" dirty="0"/>
          </a:p>
        </p:txBody>
      </p:sp>
      <p:sp>
        <p:nvSpPr>
          <p:cNvPr id="22" name="Text 19"/>
          <p:cNvSpPr/>
          <p:nvPr/>
        </p:nvSpPr>
        <p:spPr>
          <a:xfrm>
            <a:off x="813816" y="4572000"/>
            <a:ext cx="324612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00" b="1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Control de accesos</a:t>
            </a:r>
            <a:endParaRPr lang="en-US" sz="1800" dirty="0"/>
          </a:p>
        </p:txBody>
      </p:sp>
      <p:sp>
        <p:nvSpPr>
          <p:cNvPr id="23" name="Text 20"/>
          <p:cNvSpPr/>
          <p:nvPr/>
        </p:nvSpPr>
        <p:spPr>
          <a:xfrm>
            <a:off x="813816" y="5111496"/>
            <a:ext cx="322783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B9CED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Vallas, puntos de control y circulación.</a:t>
            </a:r>
            <a:endParaRPr lang="en-US" sz="1200" dirty="0"/>
          </a:p>
        </p:txBody>
      </p:sp>
      <p:sp>
        <p:nvSpPr>
          <p:cNvPr id="24" name="Shape 21"/>
          <p:cNvSpPr/>
          <p:nvPr/>
        </p:nvSpPr>
        <p:spPr>
          <a:xfrm>
            <a:off x="4443984" y="3849624"/>
            <a:ext cx="3639312" cy="1810512"/>
          </a:xfrm>
          <a:prstGeom prst="roundRect">
            <a:avLst/>
          </a:prstGeom>
          <a:solidFill>
            <a:srgbClr val="112A43"/>
          </a:solidFill>
          <a:ln w="10160">
            <a:solidFill>
              <a:srgbClr val="31536D"/>
            </a:solidFill>
            <a:prstDash val="solid"/>
          </a:ln>
        </p:spPr>
        <p:txBody>
          <a:bodyPr/>
          <a:p/>
        </p:txBody>
      </p:sp>
      <p:sp>
        <p:nvSpPr>
          <p:cNvPr id="25" name="Text 22"/>
          <p:cNvSpPr/>
          <p:nvPr/>
        </p:nvSpPr>
        <p:spPr>
          <a:xfrm>
            <a:off x="4663440" y="4069080"/>
            <a:ext cx="457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00" b="1" dirty="0">
                <a:solidFill>
                  <a:srgbClr val="68C9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</a:t>
            </a:r>
            <a:endParaRPr lang="en-US" sz="1500" dirty="0"/>
          </a:p>
        </p:txBody>
      </p:sp>
      <p:sp>
        <p:nvSpPr>
          <p:cNvPr id="26" name="Text 23"/>
          <p:cNvSpPr/>
          <p:nvPr/>
        </p:nvSpPr>
        <p:spPr>
          <a:xfrm>
            <a:off x="4654296" y="4572000"/>
            <a:ext cx="324612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00" b="1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Matrices de riesgo</a:t>
            </a:r>
            <a:endParaRPr lang="en-US" sz="1800" dirty="0"/>
          </a:p>
        </p:txBody>
      </p:sp>
      <p:sp>
        <p:nvSpPr>
          <p:cNvPr id="27" name="Text 24"/>
          <p:cNvSpPr/>
          <p:nvPr/>
        </p:nvSpPr>
        <p:spPr>
          <a:xfrm>
            <a:off x="4654296" y="5111496"/>
            <a:ext cx="322783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B9CED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Análisis de sectores, fechas y horarios críticos.</a:t>
            </a:r>
            <a:endParaRPr lang="en-US" sz="1200" dirty="0"/>
          </a:p>
        </p:txBody>
      </p:sp>
      <p:sp>
        <p:nvSpPr>
          <p:cNvPr id="28" name="Shape 25"/>
          <p:cNvSpPr/>
          <p:nvPr/>
        </p:nvSpPr>
        <p:spPr>
          <a:xfrm>
            <a:off x="8284464" y="3849624"/>
            <a:ext cx="3639312" cy="1810512"/>
          </a:xfrm>
          <a:prstGeom prst="roundRect">
            <a:avLst/>
          </a:prstGeom>
          <a:solidFill>
            <a:srgbClr val="112A43"/>
          </a:solidFill>
          <a:ln w="10160">
            <a:solidFill>
              <a:srgbClr val="31536D"/>
            </a:solidFill>
            <a:prstDash val="solid"/>
          </a:ln>
        </p:spPr>
        <p:txBody>
          <a:bodyPr/>
          <a:p/>
        </p:txBody>
      </p:sp>
      <p:sp>
        <p:nvSpPr>
          <p:cNvPr id="29" name="Text 26"/>
          <p:cNvSpPr/>
          <p:nvPr/>
        </p:nvSpPr>
        <p:spPr>
          <a:xfrm>
            <a:off x="8503920" y="4069080"/>
            <a:ext cx="457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00" b="1" dirty="0">
                <a:solidFill>
                  <a:srgbClr val="68C9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</a:t>
            </a:r>
            <a:endParaRPr lang="en-US" sz="1500" dirty="0"/>
          </a:p>
        </p:txBody>
      </p:sp>
      <p:sp>
        <p:nvSpPr>
          <p:cNvPr id="30" name="Text 27"/>
          <p:cNvSpPr/>
          <p:nvPr/>
        </p:nvSpPr>
        <p:spPr>
          <a:xfrm>
            <a:off x="8494776" y="4572000"/>
            <a:ext cx="324612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00" b="1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Drones como apoyo</a:t>
            </a:r>
            <a:endParaRPr lang="en-US" sz="1800" dirty="0"/>
          </a:p>
        </p:txBody>
      </p:sp>
      <p:sp>
        <p:nvSpPr>
          <p:cNvPr id="31" name="Text 28"/>
          <p:cNvSpPr/>
          <p:nvPr/>
        </p:nvSpPr>
        <p:spPr>
          <a:xfrm>
            <a:off x="8494776" y="5111496"/>
            <a:ext cx="322783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B9CED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Complemento tecnológico a la seguridad presencial.</a:t>
            </a:r>
            <a:endParaRPr lang="en-US" sz="1200" dirty="0"/>
          </a:p>
        </p:txBody>
      </p:sp>
      <p:sp>
        <p:nvSpPr>
          <p:cNvPr id="32" name="Shape 29"/>
          <p:cNvSpPr/>
          <p:nvPr/>
        </p:nvSpPr>
        <p:spPr>
          <a:xfrm>
            <a:off x="566928" y="6528816"/>
            <a:ext cx="11018520" cy="0"/>
          </a:xfrm>
          <a:prstGeom prst="line">
            <a:avLst/>
          </a:prstGeom>
          <a:solidFill>
            <a:srgbClr val="071626"/>
          </a:solidFill>
          <a:ln w="7620">
            <a:solidFill>
              <a:srgbClr val="31536D"/>
            </a:solidFill>
            <a:prstDash val="solid"/>
          </a:ln>
        </p:spPr>
        <p:txBody>
          <a:bodyPr/>
          <a:p/>
        </p:txBody>
      </p:sp>
      <p:sp>
        <p:nvSpPr>
          <p:cNvPr id="33" name="Text 30"/>
          <p:cNvSpPr/>
          <p:nvPr/>
        </p:nvSpPr>
        <p:spPr>
          <a:xfrm>
            <a:off x="594360" y="6556248"/>
            <a:ext cx="9144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800" dirty="0">
                <a:solidFill>
                  <a:srgbClr val="B9CED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JEMC DRONES SpA · Presentación corporativa 2026</a:t>
            </a:r>
            <a:endParaRPr lang="en-US" sz="800" dirty="0"/>
          </a:p>
        </p:txBody>
      </p:sp>
      <p:sp>
        <p:nvSpPr>
          <p:cNvPr id="34" name="Text 31"/>
          <p:cNvSpPr/>
          <p:nvPr/>
        </p:nvSpPr>
        <p:spPr>
          <a:xfrm>
            <a:off x="11082528" y="6537960"/>
            <a:ext cx="475488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04000"/>
              </a:lnSpc>
              <a:buNone/>
            </a:pPr>
            <a:r>
              <a:rPr lang="en-US" sz="800" b="1" dirty="0">
                <a:solidFill>
                  <a:srgbClr val="68C9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800" dirty="0"/>
          </a:p>
        </p:txBody>
      </p:sp>
      <p:sp>
        <p:nvSpPr>
          <p:cNvPr id="35" name="TextBox 34"/>
          <p:cNvSpPr txBox="1"/>
          <p:nvPr/>
        </p:nvSpPr>
        <p:spPr>
          <a:xfrm>
            <a:off x="10637520" y="6601968"/>
            <a:ext cx="1307592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 b="1">
                <a:solidFill>
                  <a:srgbClr val="17A6C0"/>
                </a:solidFill>
              </a:defRPr>
            </a:pPr>
            <a:r>
              <a:t>jemc.cl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716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512064" y="475488"/>
            <a:ext cx="384048" cy="22860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4" name="Text 2"/>
          <p:cNvSpPr/>
          <p:nvPr/>
        </p:nvSpPr>
        <p:spPr>
          <a:xfrm>
            <a:off x="987552" y="365760"/>
            <a:ext cx="7315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900" b="1" spc="200" kern="0" dirty="0">
                <a:solidFill>
                  <a:srgbClr val="9DE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 / EVENTOS</a:t>
            </a:r>
            <a:endParaRPr lang="en-US" sz="900" dirty="0"/>
          </a:p>
        </p:txBody>
      </p:sp>
      <p:pic>
        <p:nvPicPr>
          <p:cNvPr id="5" name="Image 0" descr="/mnt/data/_jemc_deck_assets/logo_slide_v6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89920" y="338328"/>
            <a:ext cx="832104" cy="832104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03504" y="859536"/>
            <a:ext cx="10698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100" b="1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Seguridad para eventos masivos</a:t>
            </a:r>
            <a:endParaRPr lang="en-US" sz="3100" dirty="0"/>
          </a:p>
        </p:txBody>
      </p:sp>
      <p:pic>
        <p:nvPicPr>
          <p:cNvPr id="7" name="Image 1" descr="/mnt/data/_jemc_deck_assets/festival.jpg">    </p:cNvPr>
          <p:cNvPicPr>
            <a:picLocks noChangeAspect="1"/>
          </p:cNvPicPr>
          <p:nvPr/>
        </p:nvPicPr>
        <p:blipFill>
          <a:blip r:embed="rId2"/>
          <a:srcRect l="27119" r="27119" t="0" b="0"/>
          <a:stretch/>
        </p:blipFill>
        <p:spPr>
          <a:xfrm>
            <a:off x="6784848" y="1581912"/>
            <a:ext cx="4873752" cy="4562856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612648" y="1755648"/>
            <a:ext cx="429768" cy="429768"/>
          </a:xfrm>
          <a:prstGeom prst="roundRect">
            <a:avLst/>
          </a:prstGeom>
          <a:solidFill>
            <a:srgbClr val="173D5D"/>
          </a:solidFill>
          <a:ln w="12700">
            <a:solidFill>
              <a:srgbClr val="173D5D"/>
            </a:solidFill>
            <a:prstDash val="solid"/>
          </a:ln>
        </p:spPr>
        <p:txBody>
          <a:bodyPr/>
          <a:p/>
        </p:txBody>
      </p:sp>
      <p:sp>
        <p:nvSpPr>
          <p:cNvPr id="9" name="Text 5"/>
          <p:cNvSpPr/>
          <p:nvPr/>
        </p:nvSpPr>
        <p:spPr>
          <a:xfrm>
            <a:off x="713232" y="1856232"/>
            <a:ext cx="26517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b="1" dirty="0">
                <a:solidFill>
                  <a:srgbClr val="68C9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1200" dirty="0"/>
          </a:p>
        </p:txBody>
      </p:sp>
      <p:sp>
        <p:nvSpPr>
          <p:cNvPr id="10" name="Text 6"/>
          <p:cNvSpPr/>
          <p:nvPr/>
        </p:nvSpPr>
        <p:spPr>
          <a:xfrm>
            <a:off x="1197864" y="1773936"/>
            <a:ext cx="525780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Experiencia en festivales, conciertos, vendimias y ferias.</a:t>
            </a:r>
            <a:endParaRPr lang="en-US" sz="1600" dirty="0"/>
          </a:p>
        </p:txBody>
      </p:sp>
      <p:sp>
        <p:nvSpPr>
          <p:cNvPr id="11" name="Shape 7"/>
          <p:cNvSpPr/>
          <p:nvPr/>
        </p:nvSpPr>
        <p:spPr>
          <a:xfrm>
            <a:off x="612648" y="2706624"/>
            <a:ext cx="429768" cy="429768"/>
          </a:xfrm>
          <a:prstGeom prst="roundRect">
            <a:avLst/>
          </a:prstGeom>
          <a:solidFill>
            <a:srgbClr val="173D5D"/>
          </a:solidFill>
          <a:ln w="12700">
            <a:solidFill>
              <a:srgbClr val="173D5D"/>
            </a:solidFill>
            <a:prstDash val="solid"/>
          </a:ln>
        </p:spPr>
        <p:txBody>
          <a:bodyPr/>
          <a:p/>
        </p:txBody>
      </p:sp>
      <p:sp>
        <p:nvSpPr>
          <p:cNvPr id="12" name="Text 8"/>
          <p:cNvSpPr/>
          <p:nvPr/>
        </p:nvSpPr>
        <p:spPr>
          <a:xfrm>
            <a:off x="713232" y="2807208"/>
            <a:ext cx="26517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b="1" dirty="0">
                <a:solidFill>
                  <a:srgbClr val="68C9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1200" dirty="0"/>
          </a:p>
        </p:txBody>
      </p:sp>
      <p:sp>
        <p:nvSpPr>
          <p:cNvPr id="13" name="Text 9"/>
          <p:cNvSpPr/>
          <p:nvPr/>
        </p:nvSpPr>
        <p:spPr>
          <a:xfrm>
            <a:off x="1197864" y="2724912"/>
            <a:ext cx="525780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Planificación preventiva para actividades de alta convocatoria.</a:t>
            </a:r>
            <a:endParaRPr lang="en-US" sz="1600" dirty="0"/>
          </a:p>
        </p:txBody>
      </p:sp>
      <p:sp>
        <p:nvSpPr>
          <p:cNvPr id="14" name="Shape 10"/>
          <p:cNvSpPr/>
          <p:nvPr/>
        </p:nvSpPr>
        <p:spPr>
          <a:xfrm>
            <a:off x="612648" y="3657600"/>
            <a:ext cx="429768" cy="429768"/>
          </a:xfrm>
          <a:prstGeom prst="roundRect">
            <a:avLst/>
          </a:prstGeom>
          <a:solidFill>
            <a:srgbClr val="173D5D"/>
          </a:solidFill>
          <a:ln w="12700">
            <a:solidFill>
              <a:srgbClr val="173D5D"/>
            </a:solidFill>
            <a:prstDash val="solid"/>
          </a:ln>
        </p:spPr>
        <p:txBody>
          <a:bodyPr/>
          <a:p/>
        </p:txBody>
      </p:sp>
      <p:sp>
        <p:nvSpPr>
          <p:cNvPr id="15" name="Text 11"/>
          <p:cNvSpPr/>
          <p:nvPr/>
        </p:nvSpPr>
        <p:spPr>
          <a:xfrm>
            <a:off x="713232" y="3758184"/>
            <a:ext cx="26517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b="1" dirty="0">
                <a:solidFill>
                  <a:srgbClr val="68C9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1200" dirty="0"/>
          </a:p>
        </p:txBody>
      </p:sp>
      <p:sp>
        <p:nvSpPr>
          <p:cNvPr id="16" name="Text 12"/>
          <p:cNvSpPr/>
          <p:nvPr/>
        </p:nvSpPr>
        <p:spPr>
          <a:xfrm>
            <a:off x="1197864" y="3675888"/>
            <a:ext cx="525780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Guardias, control de accesos y coordinación en terreno.</a:t>
            </a:r>
            <a:endParaRPr lang="en-US" sz="1600" dirty="0"/>
          </a:p>
        </p:txBody>
      </p:sp>
      <p:sp>
        <p:nvSpPr>
          <p:cNvPr id="17" name="Shape 13"/>
          <p:cNvSpPr/>
          <p:nvPr/>
        </p:nvSpPr>
        <p:spPr>
          <a:xfrm>
            <a:off x="612648" y="4608576"/>
            <a:ext cx="429768" cy="429768"/>
          </a:xfrm>
          <a:prstGeom prst="roundRect">
            <a:avLst/>
          </a:prstGeom>
          <a:solidFill>
            <a:srgbClr val="173D5D"/>
          </a:solidFill>
          <a:ln w="12700">
            <a:solidFill>
              <a:srgbClr val="173D5D"/>
            </a:solidFill>
            <a:prstDash val="solid"/>
          </a:ln>
        </p:spPr>
        <p:txBody>
          <a:bodyPr/>
          <a:p/>
        </p:txBody>
      </p:sp>
      <p:sp>
        <p:nvSpPr>
          <p:cNvPr id="18" name="Text 14"/>
          <p:cNvSpPr/>
          <p:nvPr/>
        </p:nvSpPr>
        <p:spPr>
          <a:xfrm>
            <a:off x="713232" y="4709160"/>
            <a:ext cx="26517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b="1" dirty="0">
                <a:solidFill>
                  <a:srgbClr val="68C9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1200" dirty="0"/>
          </a:p>
        </p:txBody>
      </p:sp>
      <p:sp>
        <p:nvSpPr>
          <p:cNvPr id="19" name="Text 15"/>
          <p:cNvSpPr/>
          <p:nvPr/>
        </p:nvSpPr>
        <p:spPr>
          <a:xfrm>
            <a:off x="1197864" y="4626864"/>
            <a:ext cx="525780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Apoyo para escenarios, perímetros y circulación de público.</a:t>
            </a:r>
            <a:endParaRPr lang="en-US" sz="1600" dirty="0"/>
          </a:p>
        </p:txBody>
      </p:sp>
      <p:sp>
        <p:nvSpPr>
          <p:cNvPr id="20" name="Shape 16"/>
          <p:cNvSpPr/>
          <p:nvPr/>
        </p:nvSpPr>
        <p:spPr>
          <a:xfrm>
            <a:off x="566928" y="6528816"/>
            <a:ext cx="11018520" cy="0"/>
          </a:xfrm>
          <a:prstGeom prst="line">
            <a:avLst/>
          </a:prstGeom>
          <a:solidFill>
            <a:srgbClr val="071626"/>
          </a:solidFill>
          <a:ln w="7620">
            <a:solidFill>
              <a:srgbClr val="31536D"/>
            </a:solidFill>
            <a:prstDash val="solid"/>
          </a:ln>
        </p:spPr>
        <p:txBody>
          <a:bodyPr/>
          <a:p/>
        </p:txBody>
      </p:sp>
      <p:sp>
        <p:nvSpPr>
          <p:cNvPr id="21" name="Text 17"/>
          <p:cNvSpPr/>
          <p:nvPr/>
        </p:nvSpPr>
        <p:spPr>
          <a:xfrm>
            <a:off x="594360" y="6556248"/>
            <a:ext cx="9144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800" dirty="0">
                <a:solidFill>
                  <a:srgbClr val="B9CED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JEMC DRONES SpA · Presentación corporativa 2026</a:t>
            </a:r>
            <a:endParaRPr lang="en-US" sz="800" dirty="0"/>
          </a:p>
        </p:txBody>
      </p:sp>
      <p:sp>
        <p:nvSpPr>
          <p:cNvPr id="22" name="Text 18"/>
          <p:cNvSpPr/>
          <p:nvPr/>
        </p:nvSpPr>
        <p:spPr>
          <a:xfrm>
            <a:off x="11082528" y="6537960"/>
            <a:ext cx="475488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04000"/>
              </a:lnSpc>
              <a:buNone/>
            </a:pPr>
            <a:r>
              <a:rPr lang="en-US" sz="800" b="1" dirty="0">
                <a:solidFill>
                  <a:srgbClr val="68C9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</a:t>
            </a:r>
            <a:endParaRPr lang="en-US" sz="800" dirty="0"/>
          </a:p>
        </p:txBody>
      </p:sp>
      <p:sp>
        <p:nvSpPr>
          <p:cNvPr id="23" name="TextBox 22"/>
          <p:cNvSpPr txBox="1"/>
          <p:nvPr/>
        </p:nvSpPr>
        <p:spPr>
          <a:xfrm>
            <a:off x="10637520" y="6601968"/>
            <a:ext cx="1307592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 b="1">
                <a:solidFill>
                  <a:srgbClr val="17A6C0"/>
                </a:solidFill>
              </a:defRPr>
            </a:pPr>
            <a:r>
              <a:t>jemc.cl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716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512064" y="475488"/>
            <a:ext cx="384048" cy="22860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4" name="Text 2"/>
          <p:cNvSpPr/>
          <p:nvPr/>
        </p:nvSpPr>
        <p:spPr>
          <a:xfrm>
            <a:off x="987552" y="365760"/>
            <a:ext cx="7315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900" b="1" spc="200" kern="0" dirty="0">
                <a:solidFill>
                  <a:srgbClr val="9DE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 / INSTALACIONES</a:t>
            </a:r>
            <a:endParaRPr lang="en-US" sz="900" dirty="0"/>
          </a:p>
        </p:txBody>
      </p:sp>
      <p:pic>
        <p:nvPicPr>
          <p:cNvPr id="5" name="Image 0" descr="/mnt/data/_jemc_deck_assets/logo_slide_v6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89920" y="338328"/>
            <a:ext cx="832104" cy="832104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03504" y="859536"/>
            <a:ext cx="10698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100" b="1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Protección para instalaciones</a:t>
            </a:r>
            <a:endParaRPr lang="en-US" sz="3100" dirty="0"/>
          </a:p>
        </p:txBody>
      </p:sp>
      <p:pic>
        <p:nvPicPr>
          <p:cNvPr id="7" name="Image 1" descr="/mnt/data/_jemc_deck_assets/guardias.jpg">    </p:cNvPr>
          <p:cNvPicPr>
            <a:picLocks noChangeAspect="1"/>
          </p:cNvPicPr>
          <p:nvPr/>
        </p:nvPicPr>
        <p:blipFill>
          <a:blip r:embed="rId2"/>
          <a:srcRect l="27119" r="27119" t="0" b="0"/>
          <a:stretch/>
        </p:blipFill>
        <p:spPr>
          <a:xfrm>
            <a:off x="6784848" y="1581912"/>
            <a:ext cx="4873752" cy="4562856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612648" y="1755648"/>
            <a:ext cx="429768" cy="429768"/>
          </a:xfrm>
          <a:prstGeom prst="roundRect">
            <a:avLst/>
          </a:prstGeom>
          <a:solidFill>
            <a:srgbClr val="173D5D"/>
          </a:solidFill>
          <a:ln w="12700">
            <a:solidFill>
              <a:srgbClr val="173D5D"/>
            </a:solidFill>
            <a:prstDash val="solid"/>
          </a:ln>
        </p:spPr>
        <p:txBody>
          <a:bodyPr/>
          <a:p/>
        </p:txBody>
      </p:sp>
      <p:sp>
        <p:nvSpPr>
          <p:cNvPr id="9" name="Text 5"/>
          <p:cNvSpPr/>
          <p:nvPr/>
        </p:nvSpPr>
        <p:spPr>
          <a:xfrm>
            <a:off x="713232" y="1856232"/>
            <a:ext cx="26517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b="1" dirty="0">
                <a:solidFill>
                  <a:srgbClr val="68C9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1200" dirty="0"/>
          </a:p>
        </p:txBody>
      </p:sp>
      <p:sp>
        <p:nvSpPr>
          <p:cNvPr id="10" name="Text 6"/>
          <p:cNvSpPr/>
          <p:nvPr/>
        </p:nvSpPr>
        <p:spPr>
          <a:xfrm>
            <a:off x="1197864" y="1773936"/>
            <a:ext cx="525780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Vigilancia de recintos y bienes con presencia preventiva.</a:t>
            </a:r>
            <a:endParaRPr lang="en-US" sz="1600" dirty="0"/>
          </a:p>
        </p:txBody>
      </p:sp>
      <p:sp>
        <p:nvSpPr>
          <p:cNvPr id="11" name="Shape 7"/>
          <p:cNvSpPr/>
          <p:nvPr/>
        </p:nvSpPr>
        <p:spPr>
          <a:xfrm>
            <a:off x="612648" y="2706624"/>
            <a:ext cx="429768" cy="429768"/>
          </a:xfrm>
          <a:prstGeom prst="roundRect">
            <a:avLst/>
          </a:prstGeom>
          <a:solidFill>
            <a:srgbClr val="173D5D"/>
          </a:solidFill>
          <a:ln w="12700">
            <a:solidFill>
              <a:srgbClr val="173D5D"/>
            </a:solidFill>
            <a:prstDash val="solid"/>
          </a:ln>
        </p:spPr>
        <p:txBody>
          <a:bodyPr/>
          <a:p/>
        </p:txBody>
      </p:sp>
      <p:sp>
        <p:nvSpPr>
          <p:cNvPr id="12" name="Text 8"/>
          <p:cNvSpPr/>
          <p:nvPr/>
        </p:nvSpPr>
        <p:spPr>
          <a:xfrm>
            <a:off x="713232" y="2807208"/>
            <a:ext cx="26517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b="1" dirty="0">
                <a:solidFill>
                  <a:srgbClr val="68C9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1200" dirty="0"/>
          </a:p>
        </p:txBody>
      </p:sp>
      <p:sp>
        <p:nvSpPr>
          <p:cNvPr id="13" name="Text 9"/>
          <p:cNvSpPr/>
          <p:nvPr/>
        </p:nvSpPr>
        <p:spPr>
          <a:xfrm>
            <a:off x="1197864" y="2724912"/>
            <a:ext cx="525780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Evaluación de necesidades propias de cada lugar.</a:t>
            </a:r>
            <a:endParaRPr lang="en-US" sz="1600" dirty="0"/>
          </a:p>
        </p:txBody>
      </p:sp>
      <p:sp>
        <p:nvSpPr>
          <p:cNvPr id="14" name="Shape 10"/>
          <p:cNvSpPr/>
          <p:nvPr/>
        </p:nvSpPr>
        <p:spPr>
          <a:xfrm>
            <a:off x="612648" y="3657600"/>
            <a:ext cx="429768" cy="429768"/>
          </a:xfrm>
          <a:prstGeom prst="roundRect">
            <a:avLst/>
          </a:prstGeom>
          <a:solidFill>
            <a:srgbClr val="173D5D"/>
          </a:solidFill>
          <a:ln w="12700">
            <a:solidFill>
              <a:srgbClr val="173D5D"/>
            </a:solidFill>
            <a:prstDash val="solid"/>
          </a:ln>
        </p:spPr>
        <p:txBody>
          <a:bodyPr/>
          <a:p/>
        </p:txBody>
      </p:sp>
      <p:sp>
        <p:nvSpPr>
          <p:cNvPr id="15" name="Text 11"/>
          <p:cNvSpPr/>
          <p:nvPr/>
        </p:nvSpPr>
        <p:spPr>
          <a:xfrm>
            <a:off x="713232" y="3758184"/>
            <a:ext cx="26517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b="1" dirty="0">
                <a:solidFill>
                  <a:srgbClr val="68C9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1200" dirty="0"/>
          </a:p>
        </p:txBody>
      </p:sp>
      <p:sp>
        <p:nvSpPr>
          <p:cNvPr id="16" name="Text 12"/>
          <p:cNvSpPr/>
          <p:nvPr/>
        </p:nvSpPr>
        <p:spPr>
          <a:xfrm>
            <a:off x="1197864" y="3675888"/>
            <a:ext cx="525780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Refuerzos de seguridad en momentos y sectores críticos.</a:t>
            </a:r>
            <a:endParaRPr lang="en-US" sz="1600" dirty="0"/>
          </a:p>
        </p:txBody>
      </p:sp>
      <p:sp>
        <p:nvSpPr>
          <p:cNvPr id="17" name="Shape 13"/>
          <p:cNvSpPr/>
          <p:nvPr/>
        </p:nvSpPr>
        <p:spPr>
          <a:xfrm>
            <a:off x="612648" y="4608576"/>
            <a:ext cx="429768" cy="429768"/>
          </a:xfrm>
          <a:prstGeom prst="roundRect">
            <a:avLst/>
          </a:prstGeom>
          <a:solidFill>
            <a:srgbClr val="173D5D"/>
          </a:solidFill>
          <a:ln w="12700">
            <a:solidFill>
              <a:srgbClr val="173D5D"/>
            </a:solidFill>
            <a:prstDash val="solid"/>
          </a:ln>
        </p:spPr>
        <p:txBody>
          <a:bodyPr/>
          <a:p/>
        </p:txBody>
      </p:sp>
      <p:sp>
        <p:nvSpPr>
          <p:cNvPr id="18" name="Text 14"/>
          <p:cNvSpPr/>
          <p:nvPr/>
        </p:nvSpPr>
        <p:spPr>
          <a:xfrm>
            <a:off x="713232" y="4709160"/>
            <a:ext cx="26517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b="1" dirty="0">
                <a:solidFill>
                  <a:srgbClr val="68C9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1200" dirty="0"/>
          </a:p>
        </p:txBody>
      </p:sp>
      <p:sp>
        <p:nvSpPr>
          <p:cNvPr id="19" name="Text 15"/>
          <p:cNvSpPr/>
          <p:nvPr/>
        </p:nvSpPr>
        <p:spPr>
          <a:xfrm>
            <a:off x="1197864" y="4626864"/>
            <a:ext cx="525780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Observación aérea cuando las condiciones lo requieren.</a:t>
            </a:r>
            <a:endParaRPr lang="en-US" sz="1600" dirty="0"/>
          </a:p>
        </p:txBody>
      </p:sp>
      <p:sp>
        <p:nvSpPr>
          <p:cNvPr id="20" name="Shape 16"/>
          <p:cNvSpPr/>
          <p:nvPr/>
        </p:nvSpPr>
        <p:spPr>
          <a:xfrm>
            <a:off x="566928" y="6528816"/>
            <a:ext cx="11018520" cy="0"/>
          </a:xfrm>
          <a:prstGeom prst="line">
            <a:avLst/>
          </a:prstGeom>
          <a:solidFill>
            <a:srgbClr val="071626"/>
          </a:solidFill>
          <a:ln w="7620">
            <a:solidFill>
              <a:srgbClr val="31536D"/>
            </a:solidFill>
            <a:prstDash val="solid"/>
          </a:ln>
        </p:spPr>
        <p:txBody>
          <a:bodyPr/>
          <a:p/>
        </p:txBody>
      </p:sp>
      <p:sp>
        <p:nvSpPr>
          <p:cNvPr id="21" name="Text 17"/>
          <p:cNvSpPr/>
          <p:nvPr/>
        </p:nvSpPr>
        <p:spPr>
          <a:xfrm>
            <a:off x="594360" y="6556248"/>
            <a:ext cx="9144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800" dirty="0">
                <a:solidFill>
                  <a:srgbClr val="B9CED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JEMC DRONES SpA · Presentación corporativa 2026</a:t>
            </a:r>
            <a:endParaRPr lang="en-US" sz="800" dirty="0"/>
          </a:p>
        </p:txBody>
      </p:sp>
      <p:sp>
        <p:nvSpPr>
          <p:cNvPr id="22" name="Text 18"/>
          <p:cNvSpPr/>
          <p:nvPr/>
        </p:nvSpPr>
        <p:spPr>
          <a:xfrm>
            <a:off x="11082528" y="6537960"/>
            <a:ext cx="475488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04000"/>
              </a:lnSpc>
              <a:buNone/>
            </a:pPr>
            <a:r>
              <a:rPr lang="en-US" sz="800" b="1" dirty="0">
                <a:solidFill>
                  <a:srgbClr val="68C9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</a:t>
            </a:r>
            <a:endParaRPr lang="en-US" sz="800" dirty="0"/>
          </a:p>
        </p:txBody>
      </p:sp>
      <p:sp>
        <p:nvSpPr>
          <p:cNvPr id="23" name="TextBox 22"/>
          <p:cNvSpPr txBox="1"/>
          <p:nvPr/>
        </p:nvSpPr>
        <p:spPr>
          <a:xfrm>
            <a:off x="10637520" y="6601968"/>
            <a:ext cx="1307592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 b="1">
                <a:solidFill>
                  <a:srgbClr val="17A6C0"/>
                </a:solidFill>
              </a:defRPr>
            </a:pPr>
            <a:r>
              <a:t>jemc.cl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716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512064" y="475488"/>
            <a:ext cx="384048" cy="22860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4" name="Text 2"/>
          <p:cNvSpPr/>
          <p:nvPr/>
        </p:nvSpPr>
        <p:spPr>
          <a:xfrm>
            <a:off x="987552" y="365760"/>
            <a:ext cx="7315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900" b="1" spc="200" kern="0" dirty="0">
                <a:solidFill>
                  <a:srgbClr val="9DE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 / CONTROL DE ACCESOS</a:t>
            </a:r>
            <a:endParaRPr lang="en-US" sz="900" dirty="0"/>
          </a:p>
        </p:txBody>
      </p:sp>
      <p:pic>
        <p:nvPicPr>
          <p:cNvPr id="5" name="Image 0" descr="/mnt/data/_jemc_deck_assets/logo_slide_v6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89920" y="338328"/>
            <a:ext cx="832104" cy="832104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03504" y="859536"/>
            <a:ext cx="10698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100" b="1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Control y coordinación operativa</a:t>
            </a:r>
            <a:endParaRPr lang="en-US" sz="3100" dirty="0"/>
          </a:p>
        </p:txBody>
      </p:sp>
      <p:pic>
        <p:nvPicPr>
          <p:cNvPr id="7" name="Image 1" descr="/mnt/data/_jemc_deck_assets/accesos.jpg">    </p:cNvPr>
          <p:cNvPicPr>
            <a:picLocks noChangeAspect="1"/>
          </p:cNvPicPr>
          <p:nvPr/>
        </p:nvPicPr>
        <p:blipFill>
          <a:blip r:embed="rId2"/>
          <a:srcRect l="27119" r="27119" t="0" b="0"/>
          <a:stretch/>
        </p:blipFill>
        <p:spPr>
          <a:xfrm>
            <a:off x="6784848" y="1581912"/>
            <a:ext cx="4873752" cy="4562856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612648" y="1755648"/>
            <a:ext cx="429768" cy="429768"/>
          </a:xfrm>
          <a:prstGeom prst="roundRect">
            <a:avLst/>
          </a:prstGeom>
          <a:solidFill>
            <a:srgbClr val="173D5D"/>
          </a:solidFill>
          <a:ln w="12700">
            <a:solidFill>
              <a:srgbClr val="173D5D"/>
            </a:solidFill>
            <a:prstDash val="solid"/>
          </a:ln>
        </p:spPr>
        <p:txBody>
          <a:bodyPr/>
          <a:p/>
        </p:txBody>
      </p:sp>
      <p:sp>
        <p:nvSpPr>
          <p:cNvPr id="9" name="Text 5"/>
          <p:cNvSpPr/>
          <p:nvPr/>
        </p:nvSpPr>
        <p:spPr>
          <a:xfrm>
            <a:off x="713232" y="1856232"/>
            <a:ext cx="26517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b="1" dirty="0">
                <a:solidFill>
                  <a:srgbClr val="68C9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1200" dirty="0"/>
          </a:p>
        </p:txBody>
      </p:sp>
      <p:sp>
        <p:nvSpPr>
          <p:cNvPr id="10" name="Text 6"/>
          <p:cNvSpPr/>
          <p:nvPr/>
        </p:nvSpPr>
        <p:spPr>
          <a:xfrm>
            <a:off x="1197864" y="1773936"/>
            <a:ext cx="525780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Organización de entradas y salidas.</a:t>
            </a:r>
            <a:endParaRPr lang="en-US" sz="1600" dirty="0"/>
          </a:p>
        </p:txBody>
      </p:sp>
      <p:sp>
        <p:nvSpPr>
          <p:cNvPr id="11" name="Shape 7"/>
          <p:cNvSpPr/>
          <p:nvPr/>
        </p:nvSpPr>
        <p:spPr>
          <a:xfrm>
            <a:off x="612648" y="2706624"/>
            <a:ext cx="429768" cy="429768"/>
          </a:xfrm>
          <a:prstGeom prst="roundRect">
            <a:avLst/>
          </a:prstGeom>
          <a:solidFill>
            <a:srgbClr val="173D5D"/>
          </a:solidFill>
          <a:ln w="12700">
            <a:solidFill>
              <a:srgbClr val="173D5D"/>
            </a:solidFill>
            <a:prstDash val="solid"/>
          </a:ln>
        </p:spPr>
        <p:txBody>
          <a:bodyPr/>
          <a:p/>
        </p:txBody>
      </p:sp>
      <p:sp>
        <p:nvSpPr>
          <p:cNvPr id="12" name="Text 8"/>
          <p:cNvSpPr/>
          <p:nvPr/>
        </p:nvSpPr>
        <p:spPr>
          <a:xfrm>
            <a:off x="713232" y="2807208"/>
            <a:ext cx="26517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b="1" dirty="0">
                <a:solidFill>
                  <a:srgbClr val="68C9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1200" dirty="0"/>
          </a:p>
        </p:txBody>
      </p:sp>
      <p:sp>
        <p:nvSpPr>
          <p:cNvPr id="13" name="Text 9"/>
          <p:cNvSpPr/>
          <p:nvPr/>
        </p:nvSpPr>
        <p:spPr>
          <a:xfrm>
            <a:off x="1197864" y="2724912"/>
            <a:ext cx="525780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Puntos de control y vallas de seguridad documentados.</a:t>
            </a:r>
            <a:endParaRPr lang="en-US" sz="1600" dirty="0"/>
          </a:p>
        </p:txBody>
      </p:sp>
      <p:sp>
        <p:nvSpPr>
          <p:cNvPr id="14" name="Shape 10"/>
          <p:cNvSpPr/>
          <p:nvPr/>
        </p:nvSpPr>
        <p:spPr>
          <a:xfrm>
            <a:off x="612648" y="3657600"/>
            <a:ext cx="429768" cy="429768"/>
          </a:xfrm>
          <a:prstGeom prst="roundRect">
            <a:avLst/>
          </a:prstGeom>
          <a:solidFill>
            <a:srgbClr val="173D5D"/>
          </a:solidFill>
          <a:ln w="12700">
            <a:solidFill>
              <a:srgbClr val="173D5D"/>
            </a:solidFill>
            <a:prstDash val="solid"/>
          </a:ln>
        </p:spPr>
        <p:txBody>
          <a:bodyPr/>
          <a:p/>
        </p:txBody>
      </p:sp>
      <p:sp>
        <p:nvSpPr>
          <p:cNvPr id="15" name="Text 11"/>
          <p:cNvSpPr/>
          <p:nvPr/>
        </p:nvSpPr>
        <p:spPr>
          <a:xfrm>
            <a:off x="713232" y="3758184"/>
            <a:ext cx="26517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b="1" dirty="0">
                <a:solidFill>
                  <a:srgbClr val="68C9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1200" dirty="0"/>
          </a:p>
        </p:txBody>
      </p:sp>
      <p:sp>
        <p:nvSpPr>
          <p:cNvPr id="16" name="Text 12"/>
          <p:cNvSpPr/>
          <p:nvPr/>
        </p:nvSpPr>
        <p:spPr>
          <a:xfrm>
            <a:off x="1197864" y="3675888"/>
            <a:ext cx="525780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Supervisión preventiva de zonas delimitadas.</a:t>
            </a:r>
            <a:endParaRPr lang="en-US" sz="1600" dirty="0"/>
          </a:p>
        </p:txBody>
      </p:sp>
      <p:sp>
        <p:nvSpPr>
          <p:cNvPr id="17" name="Shape 13"/>
          <p:cNvSpPr/>
          <p:nvPr/>
        </p:nvSpPr>
        <p:spPr>
          <a:xfrm>
            <a:off x="612648" y="4608576"/>
            <a:ext cx="429768" cy="429768"/>
          </a:xfrm>
          <a:prstGeom prst="roundRect">
            <a:avLst/>
          </a:prstGeom>
          <a:solidFill>
            <a:srgbClr val="173D5D"/>
          </a:solidFill>
          <a:ln w="12700">
            <a:solidFill>
              <a:srgbClr val="173D5D"/>
            </a:solidFill>
            <a:prstDash val="solid"/>
          </a:ln>
        </p:spPr>
        <p:txBody>
          <a:bodyPr/>
          <a:p/>
        </p:txBody>
      </p:sp>
      <p:sp>
        <p:nvSpPr>
          <p:cNvPr id="18" name="Text 14"/>
          <p:cNvSpPr/>
          <p:nvPr/>
        </p:nvSpPr>
        <p:spPr>
          <a:xfrm>
            <a:off x="713232" y="4709160"/>
            <a:ext cx="26517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b="1" dirty="0">
                <a:solidFill>
                  <a:srgbClr val="68C9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1200" dirty="0"/>
          </a:p>
        </p:txBody>
      </p:sp>
      <p:sp>
        <p:nvSpPr>
          <p:cNvPr id="19" name="Text 15"/>
          <p:cNvSpPr/>
          <p:nvPr/>
        </p:nvSpPr>
        <p:spPr>
          <a:xfrm>
            <a:off x="1197864" y="4626864"/>
            <a:ext cx="525780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Comunicación entre puestos y responsables del servicio.</a:t>
            </a:r>
            <a:endParaRPr lang="en-US" sz="1600" dirty="0"/>
          </a:p>
        </p:txBody>
      </p:sp>
      <p:sp>
        <p:nvSpPr>
          <p:cNvPr id="20" name="Shape 16"/>
          <p:cNvSpPr/>
          <p:nvPr/>
        </p:nvSpPr>
        <p:spPr>
          <a:xfrm>
            <a:off x="566928" y="6528816"/>
            <a:ext cx="11018520" cy="0"/>
          </a:xfrm>
          <a:prstGeom prst="line">
            <a:avLst/>
          </a:prstGeom>
          <a:solidFill>
            <a:srgbClr val="071626"/>
          </a:solidFill>
          <a:ln w="7620">
            <a:solidFill>
              <a:srgbClr val="31536D"/>
            </a:solidFill>
            <a:prstDash val="solid"/>
          </a:ln>
        </p:spPr>
        <p:txBody>
          <a:bodyPr/>
          <a:p/>
        </p:txBody>
      </p:sp>
      <p:sp>
        <p:nvSpPr>
          <p:cNvPr id="21" name="Text 17"/>
          <p:cNvSpPr/>
          <p:nvPr/>
        </p:nvSpPr>
        <p:spPr>
          <a:xfrm>
            <a:off x="594360" y="6556248"/>
            <a:ext cx="9144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800" dirty="0">
                <a:solidFill>
                  <a:srgbClr val="B9CED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JEMC DRONES SpA · Presentación corporativa 2026</a:t>
            </a:r>
            <a:endParaRPr lang="en-US" sz="800" dirty="0"/>
          </a:p>
        </p:txBody>
      </p:sp>
      <p:sp>
        <p:nvSpPr>
          <p:cNvPr id="22" name="Text 18"/>
          <p:cNvSpPr/>
          <p:nvPr/>
        </p:nvSpPr>
        <p:spPr>
          <a:xfrm>
            <a:off x="11082528" y="6537960"/>
            <a:ext cx="475488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04000"/>
              </a:lnSpc>
              <a:buNone/>
            </a:pPr>
            <a:r>
              <a:rPr lang="en-US" sz="800" b="1" dirty="0">
                <a:solidFill>
                  <a:srgbClr val="68C9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</a:t>
            </a:r>
            <a:endParaRPr lang="en-US" sz="800" dirty="0"/>
          </a:p>
        </p:txBody>
      </p:sp>
      <p:sp>
        <p:nvSpPr>
          <p:cNvPr id="23" name="TextBox 22"/>
          <p:cNvSpPr txBox="1"/>
          <p:nvPr/>
        </p:nvSpPr>
        <p:spPr>
          <a:xfrm>
            <a:off x="10637520" y="6601968"/>
            <a:ext cx="1307592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 b="1">
                <a:solidFill>
                  <a:srgbClr val="17A6C0"/>
                </a:solidFill>
              </a:defRPr>
            </a:pPr>
            <a:r>
              <a:t>jemc.cl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716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512064" y="475488"/>
            <a:ext cx="384048" cy="22860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4" name="Text 2"/>
          <p:cNvSpPr/>
          <p:nvPr/>
        </p:nvSpPr>
        <p:spPr>
          <a:xfrm>
            <a:off x="987552" y="365760"/>
            <a:ext cx="7315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900" b="1" spc="200" kern="0" dirty="0">
                <a:solidFill>
                  <a:srgbClr val="9DE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 / METODOLOGÍA</a:t>
            </a:r>
            <a:endParaRPr lang="en-US" sz="900" dirty="0"/>
          </a:p>
        </p:txBody>
      </p:sp>
      <p:pic>
        <p:nvPicPr>
          <p:cNvPr id="5" name="Image 0" descr="/mnt/data/_jemc_deck_assets/logo_slide_v6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89920" y="338328"/>
            <a:ext cx="832104" cy="832104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03504" y="859536"/>
            <a:ext cx="10698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100" b="1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Analizamos para prevenir</a:t>
            </a:r>
            <a:endParaRPr lang="en-US" sz="3100" dirty="0"/>
          </a:p>
        </p:txBody>
      </p:sp>
      <p:sp>
        <p:nvSpPr>
          <p:cNvPr id="7" name="Text 4"/>
          <p:cNvSpPr/>
          <p:nvPr/>
        </p:nvSpPr>
        <p:spPr>
          <a:xfrm>
            <a:off x="603504" y="1435608"/>
            <a:ext cx="10469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B9CED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El trabajo preventivo se apoya en información y planificación.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658368" y="1874520"/>
            <a:ext cx="5394960" cy="1188720"/>
          </a:xfrm>
          <a:prstGeom prst="roundRect">
            <a:avLst/>
          </a:prstGeom>
          <a:solidFill>
            <a:srgbClr val="112A43"/>
          </a:solidFill>
          <a:ln w="6350">
            <a:solidFill>
              <a:srgbClr val="31536D"/>
            </a:solidFill>
            <a:prstDash val="solid"/>
          </a:ln>
        </p:spPr>
        <p:txBody>
          <a:bodyPr/>
          <a:p/>
        </p:txBody>
      </p:sp>
      <p:sp>
        <p:nvSpPr>
          <p:cNvPr id="9" name="Text 6"/>
          <p:cNvSpPr/>
          <p:nvPr/>
        </p:nvSpPr>
        <p:spPr>
          <a:xfrm>
            <a:off x="822960" y="2084832"/>
            <a:ext cx="3840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400" b="1" dirty="0">
                <a:solidFill>
                  <a:srgbClr val="68C9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2400" dirty="0"/>
          </a:p>
        </p:txBody>
      </p:sp>
      <p:sp>
        <p:nvSpPr>
          <p:cNvPr id="10" name="Text 7"/>
          <p:cNvSpPr/>
          <p:nvPr/>
        </p:nvSpPr>
        <p:spPr>
          <a:xfrm>
            <a:off x="1362456" y="2020824"/>
            <a:ext cx="4480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Antecedentes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1362456" y="2468880"/>
            <a:ext cx="443484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B9CED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Información de hechos delictuales y necesidades.</a:t>
            </a:r>
            <a:endParaRPr lang="en-US" sz="1200" dirty="0"/>
          </a:p>
        </p:txBody>
      </p:sp>
      <p:sp>
        <p:nvSpPr>
          <p:cNvPr id="12" name="Shape 9"/>
          <p:cNvSpPr/>
          <p:nvPr/>
        </p:nvSpPr>
        <p:spPr>
          <a:xfrm>
            <a:off x="6419088" y="1874520"/>
            <a:ext cx="5394960" cy="1188720"/>
          </a:xfrm>
          <a:prstGeom prst="roundRect">
            <a:avLst/>
          </a:prstGeom>
          <a:solidFill>
            <a:srgbClr val="112A43"/>
          </a:solidFill>
          <a:ln w="6350">
            <a:solidFill>
              <a:srgbClr val="31536D"/>
            </a:solidFill>
            <a:prstDash val="solid"/>
          </a:ln>
        </p:spPr>
        <p:txBody>
          <a:bodyPr/>
          <a:p/>
        </p:txBody>
      </p:sp>
      <p:sp>
        <p:nvSpPr>
          <p:cNvPr id="13" name="Text 10"/>
          <p:cNvSpPr/>
          <p:nvPr/>
        </p:nvSpPr>
        <p:spPr>
          <a:xfrm>
            <a:off x="6583680" y="2084832"/>
            <a:ext cx="3840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400" b="1" dirty="0">
                <a:solidFill>
                  <a:srgbClr val="68C9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2400" dirty="0"/>
          </a:p>
        </p:txBody>
      </p:sp>
      <p:sp>
        <p:nvSpPr>
          <p:cNvPr id="14" name="Text 11"/>
          <p:cNvSpPr/>
          <p:nvPr/>
        </p:nvSpPr>
        <p:spPr>
          <a:xfrm>
            <a:off x="7123176" y="2020824"/>
            <a:ext cx="4480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Georreferenciación</a:t>
            </a:r>
            <a:endParaRPr lang="en-US" sz="1600" dirty="0"/>
          </a:p>
        </p:txBody>
      </p:sp>
      <p:sp>
        <p:nvSpPr>
          <p:cNvPr id="15" name="Text 12"/>
          <p:cNvSpPr/>
          <p:nvPr/>
        </p:nvSpPr>
        <p:spPr>
          <a:xfrm>
            <a:off x="7123176" y="2468880"/>
            <a:ext cx="443484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B9CED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Ubicación de incidentes y focos de exposición.</a:t>
            </a:r>
            <a:endParaRPr lang="en-US" sz="1200" dirty="0"/>
          </a:p>
        </p:txBody>
      </p:sp>
      <p:sp>
        <p:nvSpPr>
          <p:cNvPr id="16" name="Shape 13"/>
          <p:cNvSpPr/>
          <p:nvPr/>
        </p:nvSpPr>
        <p:spPr>
          <a:xfrm>
            <a:off x="658368" y="3218688"/>
            <a:ext cx="5394960" cy="1188720"/>
          </a:xfrm>
          <a:prstGeom prst="roundRect">
            <a:avLst/>
          </a:prstGeom>
          <a:solidFill>
            <a:srgbClr val="112A43"/>
          </a:solidFill>
          <a:ln w="6350">
            <a:solidFill>
              <a:srgbClr val="31536D"/>
            </a:solidFill>
            <a:prstDash val="solid"/>
          </a:ln>
        </p:spPr>
        <p:txBody>
          <a:bodyPr/>
          <a:p/>
        </p:txBody>
      </p:sp>
      <p:sp>
        <p:nvSpPr>
          <p:cNvPr id="17" name="Text 14"/>
          <p:cNvSpPr/>
          <p:nvPr/>
        </p:nvSpPr>
        <p:spPr>
          <a:xfrm>
            <a:off x="822960" y="3429000"/>
            <a:ext cx="3840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400" b="1" dirty="0">
                <a:solidFill>
                  <a:srgbClr val="68C9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2400" dirty="0"/>
          </a:p>
        </p:txBody>
      </p:sp>
      <p:sp>
        <p:nvSpPr>
          <p:cNvPr id="18" name="Text 15"/>
          <p:cNvSpPr/>
          <p:nvPr/>
        </p:nvSpPr>
        <p:spPr>
          <a:xfrm>
            <a:off x="1362456" y="3364992"/>
            <a:ext cx="4480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Matriz de riesgo</a:t>
            </a:r>
            <a:endParaRPr lang="en-US" sz="1600" dirty="0"/>
          </a:p>
        </p:txBody>
      </p:sp>
      <p:sp>
        <p:nvSpPr>
          <p:cNvPr id="19" name="Text 16"/>
          <p:cNvSpPr/>
          <p:nvPr/>
        </p:nvSpPr>
        <p:spPr>
          <a:xfrm>
            <a:off x="1362456" y="3813048"/>
            <a:ext cx="443484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B9CED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Valoración de puntos, fechas y horarios críticos.</a:t>
            </a:r>
            <a:endParaRPr lang="en-US" sz="1200" dirty="0"/>
          </a:p>
        </p:txBody>
      </p:sp>
      <p:sp>
        <p:nvSpPr>
          <p:cNvPr id="20" name="Shape 17"/>
          <p:cNvSpPr/>
          <p:nvPr/>
        </p:nvSpPr>
        <p:spPr>
          <a:xfrm>
            <a:off x="6419088" y="3218688"/>
            <a:ext cx="5394960" cy="1188720"/>
          </a:xfrm>
          <a:prstGeom prst="roundRect">
            <a:avLst/>
          </a:prstGeom>
          <a:solidFill>
            <a:srgbClr val="112A43"/>
          </a:solidFill>
          <a:ln w="6350">
            <a:solidFill>
              <a:srgbClr val="31536D"/>
            </a:solidFill>
            <a:prstDash val="solid"/>
          </a:ln>
        </p:spPr>
        <p:txBody>
          <a:bodyPr/>
          <a:p/>
        </p:txBody>
      </p:sp>
      <p:sp>
        <p:nvSpPr>
          <p:cNvPr id="21" name="Text 18"/>
          <p:cNvSpPr/>
          <p:nvPr/>
        </p:nvSpPr>
        <p:spPr>
          <a:xfrm>
            <a:off x="6583680" y="3429000"/>
            <a:ext cx="3840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400" b="1" dirty="0">
                <a:solidFill>
                  <a:srgbClr val="68C9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</a:t>
            </a:r>
            <a:endParaRPr lang="en-US" sz="2400" dirty="0"/>
          </a:p>
        </p:txBody>
      </p:sp>
      <p:sp>
        <p:nvSpPr>
          <p:cNvPr id="22" name="Text 19"/>
          <p:cNvSpPr/>
          <p:nvPr/>
        </p:nvSpPr>
        <p:spPr>
          <a:xfrm>
            <a:off x="7123176" y="3364992"/>
            <a:ext cx="4480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Respuesta preventiva</a:t>
            </a:r>
            <a:endParaRPr lang="en-US" sz="1600" dirty="0"/>
          </a:p>
        </p:txBody>
      </p:sp>
      <p:sp>
        <p:nvSpPr>
          <p:cNvPr id="23" name="Text 20"/>
          <p:cNvSpPr/>
          <p:nvPr/>
        </p:nvSpPr>
        <p:spPr>
          <a:xfrm>
            <a:off x="7123176" y="3813048"/>
            <a:ext cx="443484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B9CED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Guardias y apoyo aéreo cuando corresponda.</a:t>
            </a:r>
            <a:endParaRPr lang="en-US" sz="1200" dirty="0"/>
          </a:p>
        </p:txBody>
      </p:sp>
      <p:sp>
        <p:nvSpPr>
          <p:cNvPr id="24" name="Shape 21"/>
          <p:cNvSpPr/>
          <p:nvPr/>
        </p:nvSpPr>
        <p:spPr>
          <a:xfrm>
            <a:off x="658368" y="4562856"/>
            <a:ext cx="5394960" cy="1188720"/>
          </a:xfrm>
          <a:prstGeom prst="roundRect">
            <a:avLst/>
          </a:prstGeom>
          <a:solidFill>
            <a:srgbClr val="112A43"/>
          </a:solidFill>
          <a:ln w="6350">
            <a:solidFill>
              <a:srgbClr val="31536D"/>
            </a:solidFill>
            <a:prstDash val="solid"/>
          </a:ln>
        </p:spPr>
        <p:txBody>
          <a:bodyPr/>
          <a:p/>
        </p:txBody>
      </p:sp>
      <p:sp>
        <p:nvSpPr>
          <p:cNvPr id="25" name="Text 22"/>
          <p:cNvSpPr/>
          <p:nvPr/>
        </p:nvSpPr>
        <p:spPr>
          <a:xfrm>
            <a:off x="822960" y="4773168"/>
            <a:ext cx="3840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400" b="1" dirty="0">
                <a:solidFill>
                  <a:srgbClr val="68C9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</a:t>
            </a:r>
            <a:endParaRPr lang="en-US" sz="2400" dirty="0"/>
          </a:p>
        </p:txBody>
      </p:sp>
      <p:sp>
        <p:nvSpPr>
          <p:cNvPr id="26" name="Text 23"/>
          <p:cNvSpPr/>
          <p:nvPr/>
        </p:nvSpPr>
        <p:spPr>
          <a:xfrm>
            <a:off x="1362456" y="4709160"/>
            <a:ext cx="4480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Revisión</a:t>
            </a:r>
            <a:endParaRPr lang="en-US" sz="1600" dirty="0"/>
          </a:p>
        </p:txBody>
      </p:sp>
      <p:sp>
        <p:nvSpPr>
          <p:cNvPr id="27" name="Text 24"/>
          <p:cNvSpPr/>
          <p:nvPr/>
        </p:nvSpPr>
        <p:spPr>
          <a:xfrm>
            <a:off x="1362456" y="5157216"/>
            <a:ext cx="443484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B9CED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Medidas destinadas a disminuir la probabilidad de incidentes.</a:t>
            </a:r>
            <a:endParaRPr lang="en-US" sz="1200" dirty="0"/>
          </a:p>
        </p:txBody>
      </p:sp>
      <p:sp>
        <p:nvSpPr>
          <p:cNvPr id="28" name="Text 25"/>
          <p:cNvSpPr/>
          <p:nvPr/>
        </p:nvSpPr>
        <p:spPr>
          <a:xfrm>
            <a:off x="6419088" y="5852160"/>
            <a:ext cx="5212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00" dirty="0">
                <a:solidFill>
                  <a:srgbClr val="9DE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Ninguna medida evita los delitos en un 100%; el objetivo es reducir riesgos.</a:t>
            </a:r>
            <a:endParaRPr lang="en-US" sz="1100" dirty="0"/>
          </a:p>
        </p:txBody>
      </p:sp>
      <p:sp>
        <p:nvSpPr>
          <p:cNvPr id="29" name="Shape 26"/>
          <p:cNvSpPr/>
          <p:nvPr/>
        </p:nvSpPr>
        <p:spPr>
          <a:xfrm>
            <a:off x="566928" y="6528816"/>
            <a:ext cx="11018520" cy="0"/>
          </a:xfrm>
          <a:prstGeom prst="line">
            <a:avLst/>
          </a:prstGeom>
          <a:solidFill>
            <a:srgbClr val="071626"/>
          </a:solidFill>
          <a:ln w="7620">
            <a:solidFill>
              <a:srgbClr val="31536D"/>
            </a:solidFill>
            <a:prstDash val="solid"/>
          </a:ln>
        </p:spPr>
        <p:txBody>
          <a:bodyPr/>
          <a:p/>
        </p:txBody>
      </p:sp>
      <p:sp>
        <p:nvSpPr>
          <p:cNvPr id="30" name="Text 27"/>
          <p:cNvSpPr/>
          <p:nvPr/>
        </p:nvSpPr>
        <p:spPr>
          <a:xfrm>
            <a:off x="594360" y="6556248"/>
            <a:ext cx="9144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800" dirty="0">
                <a:solidFill>
                  <a:srgbClr val="B9CED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JEMC DRONES SpA · Presentación corporativa 2026</a:t>
            </a:r>
            <a:endParaRPr lang="en-US" sz="800" dirty="0"/>
          </a:p>
        </p:txBody>
      </p:sp>
      <p:sp>
        <p:nvSpPr>
          <p:cNvPr id="31" name="Text 28"/>
          <p:cNvSpPr/>
          <p:nvPr/>
        </p:nvSpPr>
        <p:spPr>
          <a:xfrm>
            <a:off x="11082528" y="6537960"/>
            <a:ext cx="475488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04000"/>
              </a:lnSpc>
              <a:buNone/>
            </a:pPr>
            <a:r>
              <a:rPr lang="en-US" sz="800" b="1" dirty="0">
                <a:solidFill>
                  <a:srgbClr val="68C9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08</a:t>
            </a:r>
            <a:endParaRPr lang="en-US" sz="800" dirty="0"/>
          </a:p>
        </p:txBody>
      </p:sp>
      <p:sp>
        <p:nvSpPr>
          <p:cNvPr id="32" name="TextBox 31"/>
          <p:cNvSpPr txBox="1"/>
          <p:nvPr/>
        </p:nvSpPr>
        <p:spPr>
          <a:xfrm>
            <a:off x="10637520" y="6601968"/>
            <a:ext cx="1307592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 b="1">
                <a:solidFill>
                  <a:srgbClr val="17A6C0"/>
                </a:solidFill>
              </a:defRPr>
            </a:pPr>
            <a:r>
              <a:t>jemc.cl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716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512064" y="475488"/>
            <a:ext cx="384048" cy="22860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4" name="Text 2"/>
          <p:cNvSpPr/>
          <p:nvPr/>
        </p:nvSpPr>
        <p:spPr>
          <a:xfrm>
            <a:off x="987552" y="365760"/>
            <a:ext cx="7315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900" b="1" spc="200" kern="0" dirty="0">
                <a:solidFill>
                  <a:srgbClr val="9DE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08 / APOYO TECNOLÓGICO</a:t>
            </a:r>
            <a:endParaRPr lang="en-US" sz="900" dirty="0"/>
          </a:p>
        </p:txBody>
      </p:sp>
      <p:pic>
        <p:nvPicPr>
          <p:cNvPr id="5" name="Image 0" descr="/mnt/data/_jemc_deck_assets/logo_slide_v6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89920" y="338328"/>
            <a:ext cx="832104" cy="832104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03504" y="859536"/>
            <a:ext cx="10698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100" b="1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Los drones complementan la seguridad</a:t>
            </a:r>
            <a:endParaRPr lang="en-US" sz="3100" dirty="0"/>
          </a:p>
        </p:txBody>
      </p:sp>
      <p:sp>
        <p:nvSpPr>
          <p:cNvPr id="7" name="Text 4"/>
          <p:cNvSpPr/>
          <p:nvPr/>
        </p:nvSpPr>
        <p:spPr>
          <a:xfrm>
            <a:off x="603504" y="1435608"/>
            <a:ext cx="10469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B9CED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El fuerte de JEMC es la seguridad privada presencial.</a:t>
            </a:r>
            <a:endParaRPr lang="en-US" sz="1600" dirty="0"/>
          </a:p>
        </p:txBody>
      </p:sp>
      <p:pic>
        <p:nvPicPr>
          <p:cNvPr id="8" name="Image 1" descr="/mnt/data/_jemc_deck_assets/drones.jpg">    </p:cNvPr>
          <p:cNvPicPr>
            <a:picLocks noChangeAspect="1"/>
          </p:cNvPicPr>
          <p:nvPr/>
        </p:nvPicPr>
        <p:blipFill>
          <a:blip r:embed="rId2"/>
          <a:srcRect l="0" r="0" t="14910" b="14910"/>
          <a:stretch/>
        </p:blipFill>
        <p:spPr>
          <a:xfrm>
            <a:off x="6739128" y="1673352"/>
            <a:ext cx="4837176" cy="452628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667512" y="1764792"/>
            <a:ext cx="5669280" cy="9784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000" b="1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Vigilancia aérea como apoyo a operaciones especiales y a equipos de guardias.</a:t>
            </a:r>
            <a:endParaRPr lang="en-US" sz="2000" dirty="0"/>
          </a:p>
        </p:txBody>
      </p:sp>
      <p:sp>
        <p:nvSpPr>
          <p:cNvPr id="10" name="Shape 6"/>
          <p:cNvSpPr/>
          <p:nvPr/>
        </p:nvSpPr>
        <p:spPr>
          <a:xfrm>
            <a:off x="676656" y="3017520"/>
            <a:ext cx="54864" cy="566928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11" name="Text 7"/>
          <p:cNvSpPr/>
          <p:nvPr/>
        </p:nvSpPr>
        <p:spPr>
          <a:xfrm>
            <a:off x="905256" y="3017520"/>
            <a:ext cx="5212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00" b="1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DJI Matrice 210 RTK</a:t>
            </a:r>
            <a:endParaRPr lang="en-US" sz="1500" dirty="0"/>
          </a:p>
        </p:txBody>
      </p:sp>
      <p:sp>
        <p:nvSpPr>
          <p:cNvPr id="12" name="Text 8"/>
          <p:cNvSpPr/>
          <p:nvPr/>
        </p:nvSpPr>
        <p:spPr>
          <a:xfrm>
            <a:off x="905256" y="3346704"/>
            <a:ext cx="5212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B9CED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Plataforma industrial mencionada en la carpeta.</a:t>
            </a:r>
            <a:endParaRPr lang="en-US" sz="1200" dirty="0"/>
          </a:p>
        </p:txBody>
      </p:sp>
      <p:sp>
        <p:nvSpPr>
          <p:cNvPr id="13" name="Shape 9"/>
          <p:cNvSpPr/>
          <p:nvPr/>
        </p:nvSpPr>
        <p:spPr>
          <a:xfrm>
            <a:off x="676656" y="4005072"/>
            <a:ext cx="54864" cy="566928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14" name="Text 10"/>
          <p:cNvSpPr/>
          <p:nvPr/>
        </p:nvSpPr>
        <p:spPr>
          <a:xfrm>
            <a:off x="905256" y="4005072"/>
            <a:ext cx="5212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00" b="1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Zenmuse Z30</a:t>
            </a:r>
            <a:endParaRPr lang="en-US" sz="1500" dirty="0"/>
          </a:p>
        </p:txBody>
      </p:sp>
      <p:sp>
        <p:nvSpPr>
          <p:cNvPr id="15" name="Text 11"/>
          <p:cNvSpPr/>
          <p:nvPr/>
        </p:nvSpPr>
        <p:spPr>
          <a:xfrm>
            <a:off x="905256" y="4334256"/>
            <a:ext cx="5212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B9CED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Cámara de observación con zoom.</a:t>
            </a:r>
            <a:endParaRPr lang="en-US" sz="1200" dirty="0"/>
          </a:p>
        </p:txBody>
      </p:sp>
      <p:sp>
        <p:nvSpPr>
          <p:cNvPr id="16" name="Shape 12"/>
          <p:cNvSpPr/>
          <p:nvPr/>
        </p:nvSpPr>
        <p:spPr>
          <a:xfrm>
            <a:off x="676656" y="4992624"/>
            <a:ext cx="54864" cy="566928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17" name="Text 13"/>
          <p:cNvSpPr/>
          <p:nvPr/>
        </p:nvSpPr>
        <p:spPr>
          <a:xfrm>
            <a:off x="905256" y="4992624"/>
            <a:ext cx="5212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00" b="1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DJI Mavic 2 Professional</a:t>
            </a:r>
            <a:endParaRPr lang="en-US" sz="1500" dirty="0"/>
          </a:p>
        </p:txBody>
      </p:sp>
      <p:sp>
        <p:nvSpPr>
          <p:cNvPr id="18" name="Text 14"/>
          <p:cNvSpPr/>
          <p:nvPr/>
        </p:nvSpPr>
        <p:spPr>
          <a:xfrm>
            <a:off x="905256" y="5321808"/>
            <a:ext cx="5212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B9CED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Segundo equipo referido en la presentación.</a:t>
            </a:r>
            <a:endParaRPr lang="en-US" sz="1200" dirty="0"/>
          </a:p>
        </p:txBody>
      </p:sp>
      <p:sp>
        <p:nvSpPr>
          <p:cNvPr id="19" name="Text 15"/>
          <p:cNvSpPr/>
          <p:nvPr/>
        </p:nvSpPr>
        <p:spPr>
          <a:xfrm>
            <a:off x="685800" y="5934456"/>
            <a:ext cx="1078992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000" dirty="0">
                <a:solidFill>
                  <a:srgbClr val="9DE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Autorizaciones y alcances vigentes sujetos a verificación documental y normativa DGAC.</a:t>
            </a:r>
            <a:endParaRPr lang="en-US" sz="1000" dirty="0"/>
          </a:p>
        </p:txBody>
      </p:sp>
      <p:sp>
        <p:nvSpPr>
          <p:cNvPr id="20" name="Shape 16"/>
          <p:cNvSpPr/>
          <p:nvPr/>
        </p:nvSpPr>
        <p:spPr>
          <a:xfrm>
            <a:off x="566928" y="6528816"/>
            <a:ext cx="11018520" cy="0"/>
          </a:xfrm>
          <a:prstGeom prst="line">
            <a:avLst/>
          </a:prstGeom>
          <a:solidFill>
            <a:srgbClr val="071626"/>
          </a:solidFill>
          <a:ln w="7620">
            <a:solidFill>
              <a:srgbClr val="31536D"/>
            </a:solidFill>
            <a:prstDash val="solid"/>
          </a:ln>
        </p:spPr>
        <p:txBody>
          <a:bodyPr/>
          <a:p/>
        </p:txBody>
      </p:sp>
      <p:sp>
        <p:nvSpPr>
          <p:cNvPr id="21" name="Text 17"/>
          <p:cNvSpPr/>
          <p:nvPr/>
        </p:nvSpPr>
        <p:spPr>
          <a:xfrm>
            <a:off x="594360" y="6556248"/>
            <a:ext cx="9144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800" dirty="0">
                <a:solidFill>
                  <a:srgbClr val="B9CED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JEMC DRONES SpA · Presentación corporativa 2026</a:t>
            </a:r>
            <a:endParaRPr lang="en-US" sz="800" dirty="0"/>
          </a:p>
        </p:txBody>
      </p:sp>
      <p:sp>
        <p:nvSpPr>
          <p:cNvPr id="22" name="Text 18"/>
          <p:cNvSpPr/>
          <p:nvPr/>
        </p:nvSpPr>
        <p:spPr>
          <a:xfrm>
            <a:off x="11082528" y="6537960"/>
            <a:ext cx="475488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04000"/>
              </a:lnSpc>
              <a:buNone/>
            </a:pPr>
            <a:r>
              <a:rPr lang="en-US" sz="800" b="1" dirty="0">
                <a:solidFill>
                  <a:srgbClr val="68C9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09</a:t>
            </a:r>
            <a:endParaRPr lang="en-US" sz="800" dirty="0"/>
          </a:p>
        </p:txBody>
      </p:sp>
      <p:sp>
        <p:nvSpPr>
          <p:cNvPr id="23" name="TextBox 22"/>
          <p:cNvSpPr txBox="1"/>
          <p:nvPr/>
        </p:nvSpPr>
        <p:spPr>
          <a:xfrm>
            <a:off x="10637520" y="6601968"/>
            <a:ext cx="1307592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 b="1">
                <a:solidFill>
                  <a:srgbClr val="17A6C0"/>
                </a:solidFill>
              </a:defRPr>
            </a:pPr>
            <a:r>
              <a:t>jemc.cl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716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512064" y="475488"/>
            <a:ext cx="384048" cy="22860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4" name="Text 2"/>
          <p:cNvSpPr/>
          <p:nvPr/>
        </p:nvSpPr>
        <p:spPr>
          <a:xfrm>
            <a:off x="987552" y="365760"/>
            <a:ext cx="7315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900" b="1" spc="200" kern="0" dirty="0">
                <a:solidFill>
                  <a:srgbClr val="9DE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09 / FORMACIÓN</a:t>
            </a:r>
            <a:endParaRPr lang="en-US" sz="900" dirty="0"/>
          </a:p>
        </p:txBody>
      </p:sp>
      <p:pic>
        <p:nvPicPr>
          <p:cNvPr id="5" name="Image 0" descr="/mnt/data/_jemc_deck_assets/logo_slide_v6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89920" y="338328"/>
            <a:ext cx="832104" cy="832104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03504" y="859536"/>
            <a:ext cx="10698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100" b="1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Instrucción de vuelo y capacitación</a:t>
            </a:r>
            <a:endParaRPr lang="en-US" sz="3100" dirty="0"/>
          </a:p>
        </p:txBody>
      </p:sp>
      <p:sp>
        <p:nvSpPr>
          <p:cNvPr id="7" name="Text 4"/>
          <p:cNvSpPr/>
          <p:nvPr/>
        </p:nvSpPr>
        <p:spPr>
          <a:xfrm>
            <a:off x="603504" y="1435608"/>
            <a:ext cx="10469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B9CED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Antecedentes de formación de operadores de drones.</a:t>
            </a:r>
            <a:endParaRPr lang="en-US" sz="1600" dirty="0"/>
          </a:p>
        </p:txBody>
      </p:sp>
      <p:pic>
        <p:nvPicPr>
          <p:cNvPr id="8" name="Image 1" descr="/mnt/data/_jemc_deck_assets/coordinacion.jpg">    </p:cNvPr>
          <p:cNvPicPr>
            <a:picLocks noChangeAspect="1"/>
          </p:cNvPicPr>
          <p:nvPr/>
        </p:nvPicPr>
        <p:blipFill>
          <a:blip r:embed="rId2"/>
          <a:srcRect l="27281" r="27281" t="0" b="0"/>
          <a:stretch/>
        </p:blipFill>
        <p:spPr>
          <a:xfrm>
            <a:off x="6711696" y="1645920"/>
            <a:ext cx="4800600" cy="4526280"/>
          </a:xfrm>
          <a:prstGeom prst="rect">
            <a:avLst/>
          </a:prstGeom>
        </p:spPr>
      </p:pic>
      <p:sp>
        <p:nvSpPr>
          <p:cNvPr id="9" name="Shape 5"/>
          <p:cNvSpPr/>
          <p:nvPr/>
        </p:nvSpPr>
        <p:spPr>
          <a:xfrm>
            <a:off x="667512" y="1892808"/>
            <a:ext cx="5596128" cy="2286000"/>
          </a:xfrm>
          <a:prstGeom prst="roundRect">
            <a:avLst/>
          </a:prstGeom>
          <a:solidFill>
            <a:srgbClr val="112A43"/>
          </a:solidFill>
          <a:ln w="8890">
            <a:solidFill>
              <a:srgbClr val="31536D"/>
            </a:solidFill>
            <a:prstDash val="solid"/>
          </a:ln>
        </p:spPr>
        <p:txBody>
          <a:bodyPr/>
          <a:p/>
        </p:txBody>
      </p:sp>
      <p:sp>
        <p:nvSpPr>
          <p:cNvPr id="10" name="Shape 6"/>
          <p:cNvSpPr/>
          <p:nvPr/>
        </p:nvSpPr>
        <p:spPr>
          <a:xfrm>
            <a:off x="877824" y="2167128"/>
            <a:ext cx="41148" cy="347472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11" name="Text 7"/>
          <p:cNvSpPr/>
          <p:nvPr/>
        </p:nvSpPr>
        <p:spPr>
          <a:xfrm>
            <a:off x="1033272" y="2121408"/>
            <a:ext cx="500176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000" b="1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Cursos mencionados</a:t>
            </a:r>
            <a:endParaRPr lang="en-US" sz="2000" dirty="0"/>
          </a:p>
        </p:txBody>
      </p:sp>
      <p:sp>
        <p:nvSpPr>
          <p:cNvPr id="12" name="Text 8"/>
          <p:cNvSpPr/>
          <p:nvPr/>
        </p:nvSpPr>
        <p:spPr>
          <a:xfrm>
            <a:off x="1033272" y="2724912"/>
            <a:ext cx="4956048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00" dirty="0">
                <a:solidFill>
                  <a:srgbClr val="B9CED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Curso manejo de drone · Cursos para volar dron · Curso manejo drones · Curso operador de drone con credencial de la DGAC.</a:t>
            </a:r>
            <a:endParaRPr lang="en-US" sz="1400" dirty="0"/>
          </a:p>
        </p:txBody>
      </p:sp>
      <p:sp>
        <p:nvSpPr>
          <p:cNvPr id="13" name="Shape 9"/>
          <p:cNvSpPr/>
          <p:nvPr/>
        </p:nvSpPr>
        <p:spPr>
          <a:xfrm>
            <a:off x="667512" y="4379976"/>
            <a:ext cx="5596128" cy="1517904"/>
          </a:xfrm>
          <a:prstGeom prst="roundRect">
            <a:avLst/>
          </a:prstGeom>
          <a:solidFill>
            <a:srgbClr val="112A43"/>
          </a:solidFill>
          <a:ln w="8890">
            <a:solidFill>
              <a:srgbClr val="31536D"/>
            </a:solidFill>
            <a:prstDash val="solid"/>
          </a:ln>
        </p:spPr>
        <p:txBody>
          <a:bodyPr/>
          <a:p/>
        </p:txBody>
      </p:sp>
      <p:sp>
        <p:nvSpPr>
          <p:cNvPr id="14" name="Shape 10"/>
          <p:cNvSpPr/>
          <p:nvPr/>
        </p:nvSpPr>
        <p:spPr>
          <a:xfrm>
            <a:off x="877824" y="4654296"/>
            <a:ext cx="41148" cy="347472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15" name="Text 11"/>
          <p:cNvSpPr/>
          <p:nvPr/>
        </p:nvSpPr>
        <p:spPr>
          <a:xfrm>
            <a:off x="1033272" y="4608576"/>
            <a:ext cx="500176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000" b="1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Alcance</a:t>
            </a:r>
            <a:endParaRPr lang="en-US" sz="2000" dirty="0"/>
          </a:p>
        </p:txBody>
      </p:sp>
      <p:sp>
        <p:nvSpPr>
          <p:cNvPr id="16" name="Text 12"/>
          <p:cNvSpPr/>
          <p:nvPr/>
        </p:nvSpPr>
        <p:spPr>
          <a:xfrm>
            <a:off x="1033272" y="5212080"/>
            <a:ext cx="495604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00" dirty="0">
                <a:solidFill>
                  <a:srgbClr val="B9CED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Los programas, credenciales y autorizaciones de formación deben confirmarse para cada oferta vigente.</a:t>
            </a:r>
            <a:endParaRPr lang="en-US" sz="1400" dirty="0"/>
          </a:p>
        </p:txBody>
      </p:sp>
      <p:sp>
        <p:nvSpPr>
          <p:cNvPr id="17" name="Shape 13"/>
          <p:cNvSpPr/>
          <p:nvPr/>
        </p:nvSpPr>
        <p:spPr>
          <a:xfrm>
            <a:off x="566928" y="6528816"/>
            <a:ext cx="11018520" cy="0"/>
          </a:xfrm>
          <a:prstGeom prst="line">
            <a:avLst/>
          </a:prstGeom>
          <a:solidFill>
            <a:srgbClr val="071626"/>
          </a:solidFill>
          <a:ln w="7620">
            <a:solidFill>
              <a:srgbClr val="31536D"/>
            </a:solidFill>
            <a:prstDash val="solid"/>
          </a:ln>
        </p:spPr>
        <p:txBody>
          <a:bodyPr/>
          <a:p/>
        </p:txBody>
      </p:sp>
      <p:sp>
        <p:nvSpPr>
          <p:cNvPr id="18" name="Text 14"/>
          <p:cNvSpPr/>
          <p:nvPr/>
        </p:nvSpPr>
        <p:spPr>
          <a:xfrm>
            <a:off x="594360" y="6556248"/>
            <a:ext cx="9144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800" dirty="0">
                <a:solidFill>
                  <a:srgbClr val="B9CED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JEMC DRONES SpA · Presentación corporativa 2026</a:t>
            </a:r>
            <a:endParaRPr lang="en-US" sz="800" dirty="0"/>
          </a:p>
        </p:txBody>
      </p:sp>
      <p:sp>
        <p:nvSpPr>
          <p:cNvPr id="19" name="Text 15"/>
          <p:cNvSpPr/>
          <p:nvPr/>
        </p:nvSpPr>
        <p:spPr>
          <a:xfrm>
            <a:off x="11082528" y="6537960"/>
            <a:ext cx="475488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04000"/>
              </a:lnSpc>
              <a:buNone/>
            </a:pPr>
            <a:r>
              <a:rPr lang="en-US" sz="800" b="1" dirty="0">
                <a:solidFill>
                  <a:srgbClr val="68C9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</a:t>
            </a:r>
            <a:endParaRPr lang="en-US" sz="800" dirty="0"/>
          </a:p>
        </p:txBody>
      </p:sp>
      <p:sp>
        <p:nvSpPr>
          <p:cNvPr id="20" name="TextBox 19"/>
          <p:cNvSpPr txBox="1"/>
          <p:nvPr/>
        </p:nvSpPr>
        <p:spPr>
          <a:xfrm>
            <a:off x="10637520" y="6601968"/>
            <a:ext cx="1307592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 b="1">
                <a:solidFill>
                  <a:srgbClr val="17A6C0"/>
                </a:solidFill>
              </a:defRPr>
            </a:pPr>
            <a:r>
              <a:t>jemc.cl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716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512064" y="475488"/>
            <a:ext cx="384048" cy="22860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4" name="Text 2"/>
          <p:cNvSpPr/>
          <p:nvPr/>
        </p:nvSpPr>
        <p:spPr>
          <a:xfrm>
            <a:off x="987552" y="365760"/>
            <a:ext cx="7315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900" b="1" spc="200" kern="0" dirty="0">
                <a:solidFill>
                  <a:srgbClr val="9DE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 / EXPERIENCIA</a:t>
            </a:r>
            <a:endParaRPr lang="en-US" sz="900" dirty="0"/>
          </a:p>
        </p:txBody>
      </p:sp>
      <p:pic>
        <p:nvPicPr>
          <p:cNvPr id="5" name="Image 0" descr="/mnt/data/_jemc_deck_assets/logo_slide_v6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89920" y="338328"/>
            <a:ext cx="832104" cy="832104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03504" y="859536"/>
            <a:ext cx="10698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100" b="1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Experiencia en entornos exigentes</a:t>
            </a:r>
            <a:endParaRPr lang="en-US" sz="3100" dirty="0"/>
          </a:p>
        </p:txBody>
      </p:sp>
      <p:sp>
        <p:nvSpPr>
          <p:cNvPr id="7" name="Text 4"/>
          <p:cNvSpPr/>
          <p:nvPr/>
        </p:nvSpPr>
        <p:spPr>
          <a:xfrm>
            <a:off x="603504" y="1435608"/>
            <a:ext cx="10469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B9CED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El documento menciona personal con trayectoria en eventos masivos.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612648" y="1828800"/>
            <a:ext cx="3621024" cy="1810512"/>
          </a:xfrm>
          <a:prstGeom prst="roundRect">
            <a:avLst/>
          </a:prstGeom>
          <a:solidFill>
            <a:srgbClr val="112A43"/>
          </a:solidFill>
          <a:ln w="10160">
            <a:solidFill>
              <a:srgbClr val="31536D"/>
            </a:solidFill>
            <a:prstDash val="solid"/>
          </a:ln>
        </p:spPr>
        <p:txBody>
          <a:bodyPr/>
          <a:p/>
        </p:txBody>
      </p:sp>
      <p:sp>
        <p:nvSpPr>
          <p:cNvPr id="9" name="Text 6"/>
          <p:cNvSpPr/>
          <p:nvPr/>
        </p:nvSpPr>
        <p:spPr>
          <a:xfrm>
            <a:off x="832104" y="2029968"/>
            <a:ext cx="54864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00" b="1" dirty="0">
                <a:solidFill>
                  <a:srgbClr val="68C9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822960" y="2496312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900" b="1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Estadios</a:t>
            </a:r>
            <a:endParaRPr lang="en-US" sz="1900" dirty="0"/>
          </a:p>
        </p:txBody>
      </p:sp>
      <p:sp>
        <p:nvSpPr>
          <p:cNvPr id="11" name="Text 8"/>
          <p:cNvSpPr/>
          <p:nvPr/>
        </p:nvSpPr>
        <p:spPr>
          <a:xfrm>
            <a:off x="822960" y="3044952"/>
            <a:ext cx="3200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B9CED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Recintos deportivos</a:t>
            </a:r>
            <a:endParaRPr lang="en-US" sz="1200" dirty="0"/>
          </a:p>
        </p:txBody>
      </p:sp>
      <p:sp>
        <p:nvSpPr>
          <p:cNvPr id="12" name="Shape 9"/>
          <p:cNvSpPr/>
          <p:nvPr/>
        </p:nvSpPr>
        <p:spPr>
          <a:xfrm>
            <a:off x="4453128" y="1828800"/>
            <a:ext cx="3621024" cy="1810512"/>
          </a:xfrm>
          <a:prstGeom prst="roundRect">
            <a:avLst/>
          </a:prstGeom>
          <a:solidFill>
            <a:srgbClr val="112A43"/>
          </a:solidFill>
          <a:ln w="10160">
            <a:solidFill>
              <a:srgbClr val="31536D"/>
            </a:solidFill>
            <a:prstDash val="solid"/>
          </a:ln>
        </p:spPr>
        <p:txBody>
          <a:bodyPr/>
          <a:p/>
        </p:txBody>
      </p:sp>
      <p:sp>
        <p:nvSpPr>
          <p:cNvPr id="13" name="Text 10"/>
          <p:cNvSpPr/>
          <p:nvPr/>
        </p:nvSpPr>
        <p:spPr>
          <a:xfrm>
            <a:off x="4672584" y="2029968"/>
            <a:ext cx="54864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00" b="1" dirty="0">
                <a:solidFill>
                  <a:srgbClr val="68C9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4663440" y="2496312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900" b="1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Quinta Vergara</a:t>
            </a:r>
            <a:endParaRPr lang="en-US" sz="1900" dirty="0"/>
          </a:p>
        </p:txBody>
      </p:sp>
      <p:sp>
        <p:nvSpPr>
          <p:cNvPr id="15" name="Text 12"/>
          <p:cNvSpPr/>
          <p:nvPr/>
        </p:nvSpPr>
        <p:spPr>
          <a:xfrm>
            <a:off x="4663440" y="3044952"/>
            <a:ext cx="3200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B9CED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Espectáculos y festivales</a:t>
            </a:r>
            <a:endParaRPr lang="en-US" sz="1200" dirty="0"/>
          </a:p>
        </p:txBody>
      </p:sp>
      <p:sp>
        <p:nvSpPr>
          <p:cNvPr id="16" name="Shape 13"/>
          <p:cNvSpPr/>
          <p:nvPr/>
        </p:nvSpPr>
        <p:spPr>
          <a:xfrm>
            <a:off x="8293608" y="1828800"/>
            <a:ext cx="3621024" cy="1810512"/>
          </a:xfrm>
          <a:prstGeom prst="roundRect">
            <a:avLst/>
          </a:prstGeom>
          <a:solidFill>
            <a:srgbClr val="112A43"/>
          </a:solidFill>
          <a:ln w="10160">
            <a:solidFill>
              <a:srgbClr val="31536D"/>
            </a:solidFill>
            <a:prstDash val="solid"/>
          </a:ln>
        </p:spPr>
        <p:txBody>
          <a:bodyPr/>
          <a:p/>
        </p:txBody>
      </p:sp>
      <p:sp>
        <p:nvSpPr>
          <p:cNvPr id="17" name="Text 14"/>
          <p:cNvSpPr/>
          <p:nvPr/>
        </p:nvSpPr>
        <p:spPr>
          <a:xfrm>
            <a:off x="8513064" y="2029968"/>
            <a:ext cx="54864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00" b="1" dirty="0">
                <a:solidFill>
                  <a:srgbClr val="68C9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1400" dirty="0"/>
          </a:p>
        </p:txBody>
      </p:sp>
      <p:sp>
        <p:nvSpPr>
          <p:cNvPr id="18" name="Text 15"/>
          <p:cNvSpPr/>
          <p:nvPr/>
        </p:nvSpPr>
        <p:spPr>
          <a:xfrm>
            <a:off x="8503920" y="2496312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900" b="1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Movistar Arena</a:t>
            </a:r>
            <a:endParaRPr lang="en-US" sz="1900" dirty="0"/>
          </a:p>
        </p:txBody>
      </p:sp>
      <p:sp>
        <p:nvSpPr>
          <p:cNvPr id="19" name="Text 16"/>
          <p:cNvSpPr/>
          <p:nvPr/>
        </p:nvSpPr>
        <p:spPr>
          <a:xfrm>
            <a:off x="8503920" y="3044952"/>
            <a:ext cx="3200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B9CED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Recintos de eventos</a:t>
            </a:r>
            <a:endParaRPr lang="en-US" sz="1200" dirty="0"/>
          </a:p>
        </p:txBody>
      </p:sp>
      <p:sp>
        <p:nvSpPr>
          <p:cNvPr id="20" name="Shape 17"/>
          <p:cNvSpPr/>
          <p:nvPr/>
        </p:nvSpPr>
        <p:spPr>
          <a:xfrm>
            <a:off x="612648" y="3840480"/>
            <a:ext cx="3621024" cy="1810512"/>
          </a:xfrm>
          <a:prstGeom prst="roundRect">
            <a:avLst/>
          </a:prstGeom>
          <a:solidFill>
            <a:srgbClr val="112A43"/>
          </a:solidFill>
          <a:ln w="10160">
            <a:solidFill>
              <a:srgbClr val="31536D"/>
            </a:solidFill>
            <a:prstDash val="solid"/>
          </a:ln>
        </p:spPr>
        <p:txBody>
          <a:bodyPr/>
          <a:p/>
        </p:txBody>
      </p:sp>
      <p:sp>
        <p:nvSpPr>
          <p:cNvPr id="21" name="Text 18"/>
          <p:cNvSpPr/>
          <p:nvPr/>
        </p:nvSpPr>
        <p:spPr>
          <a:xfrm>
            <a:off x="832104" y="4041648"/>
            <a:ext cx="54864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00" b="1" dirty="0">
                <a:solidFill>
                  <a:srgbClr val="68C9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1400" dirty="0"/>
          </a:p>
        </p:txBody>
      </p:sp>
      <p:sp>
        <p:nvSpPr>
          <p:cNvPr id="22" name="Text 19"/>
          <p:cNvSpPr/>
          <p:nvPr/>
        </p:nvSpPr>
        <p:spPr>
          <a:xfrm>
            <a:off x="822960" y="4507992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900" b="1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Festivales</a:t>
            </a:r>
            <a:endParaRPr lang="en-US" sz="1900" dirty="0"/>
          </a:p>
        </p:txBody>
      </p:sp>
      <p:sp>
        <p:nvSpPr>
          <p:cNvPr id="23" name="Text 20"/>
          <p:cNvSpPr/>
          <p:nvPr/>
        </p:nvSpPr>
        <p:spPr>
          <a:xfrm>
            <a:off x="822960" y="5056632"/>
            <a:ext cx="3200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B9CED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Celebraciones de gran convocatoria</a:t>
            </a:r>
            <a:endParaRPr lang="en-US" sz="1200" dirty="0"/>
          </a:p>
        </p:txBody>
      </p:sp>
      <p:sp>
        <p:nvSpPr>
          <p:cNvPr id="24" name="Shape 21"/>
          <p:cNvSpPr/>
          <p:nvPr/>
        </p:nvSpPr>
        <p:spPr>
          <a:xfrm>
            <a:off x="4453128" y="3840480"/>
            <a:ext cx="3621024" cy="1810512"/>
          </a:xfrm>
          <a:prstGeom prst="roundRect">
            <a:avLst/>
          </a:prstGeom>
          <a:solidFill>
            <a:srgbClr val="112A43"/>
          </a:solidFill>
          <a:ln w="10160">
            <a:solidFill>
              <a:srgbClr val="31536D"/>
            </a:solidFill>
            <a:prstDash val="solid"/>
          </a:ln>
        </p:spPr>
        <p:txBody>
          <a:bodyPr/>
          <a:p/>
        </p:txBody>
      </p:sp>
      <p:sp>
        <p:nvSpPr>
          <p:cNvPr id="25" name="Text 22"/>
          <p:cNvSpPr/>
          <p:nvPr/>
        </p:nvSpPr>
        <p:spPr>
          <a:xfrm>
            <a:off x="4672584" y="4041648"/>
            <a:ext cx="54864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00" b="1" dirty="0">
                <a:solidFill>
                  <a:srgbClr val="68C9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</a:t>
            </a:r>
            <a:endParaRPr lang="en-US" sz="1400" dirty="0"/>
          </a:p>
        </p:txBody>
      </p:sp>
      <p:sp>
        <p:nvSpPr>
          <p:cNvPr id="26" name="Text 23"/>
          <p:cNvSpPr/>
          <p:nvPr/>
        </p:nvSpPr>
        <p:spPr>
          <a:xfrm>
            <a:off x="4663440" y="4507992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900" b="1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Vendimias</a:t>
            </a:r>
            <a:endParaRPr lang="en-US" sz="1900" dirty="0"/>
          </a:p>
        </p:txBody>
      </p:sp>
      <p:sp>
        <p:nvSpPr>
          <p:cNvPr id="27" name="Text 24"/>
          <p:cNvSpPr/>
          <p:nvPr/>
        </p:nvSpPr>
        <p:spPr>
          <a:xfrm>
            <a:off x="4663440" y="5056632"/>
            <a:ext cx="3200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B9CED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Eventos tradicionales</a:t>
            </a:r>
            <a:endParaRPr lang="en-US" sz="1200" dirty="0"/>
          </a:p>
        </p:txBody>
      </p:sp>
      <p:sp>
        <p:nvSpPr>
          <p:cNvPr id="28" name="Shape 25"/>
          <p:cNvSpPr/>
          <p:nvPr/>
        </p:nvSpPr>
        <p:spPr>
          <a:xfrm>
            <a:off x="8293608" y="3840480"/>
            <a:ext cx="3621024" cy="1810512"/>
          </a:xfrm>
          <a:prstGeom prst="roundRect">
            <a:avLst/>
          </a:prstGeom>
          <a:solidFill>
            <a:srgbClr val="112A43"/>
          </a:solidFill>
          <a:ln w="10160">
            <a:solidFill>
              <a:srgbClr val="31536D"/>
            </a:solidFill>
            <a:prstDash val="solid"/>
          </a:ln>
        </p:spPr>
        <p:txBody>
          <a:bodyPr/>
          <a:p/>
        </p:txBody>
      </p:sp>
      <p:sp>
        <p:nvSpPr>
          <p:cNvPr id="29" name="Text 26"/>
          <p:cNvSpPr/>
          <p:nvPr/>
        </p:nvSpPr>
        <p:spPr>
          <a:xfrm>
            <a:off x="8513064" y="4041648"/>
            <a:ext cx="54864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00" b="1" dirty="0">
                <a:solidFill>
                  <a:srgbClr val="68C9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</a:t>
            </a:r>
            <a:endParaRPr lang="en-US" sz="1400" dirty="0"/>
          </a:p>
        </p:txBody>
      </p:sp>
      <p:sp>
        <p:nvSpPr>
          <p:cNvPr id="30" name="Text 27"/>
          <p:cNvSpPr/>
          <p:nvPr/>
        </p:nvSpPr>
        <p:spPr>
          <a:xfrm>
            <a:off x="8503920" y="4507992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900" b="1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Lollapalooza</a:t>
            </a:r>
            <a:endParaRPr lang="en-US" sz="1900" dirty="0"/>
          </a:p>
        </p:txBody>
      </p:sp>
      <p:sp>
        <p:nvSpPr>
          <p:cNvPr id="31" name="Text 28"/>
          <p:cNvSpPr/>
          <p:nvPr/>
        </p:nvSpPr>
        <p:spPr>
          <a:xfrm>
            <a:off x="8503920" y="5056632"/>
            <a:ext cx="3200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B9CED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Festivales musicales</a:t>
            </a:r>
            <a:endParaRPr lang="en-US" sz="1200" dirty="0"/>
          </a:p>
        </p:txBody>
      </p:sp>
      <p:sp>
        <p:nvSpPr>
          <p:cNvPr id="32" name="Shape 29"/>
          <p:cNvSpPr/>
          <p:nvPr/>
        </p:nvSpPr>
        <p:spPr>
          <a:xfrm>
            <a:off x="566928" y="6528816"/>
            <a:ext cx="11018520" cy="0"/>
          </a:xfrm>
          <a:prstGeom prst="line">
            <a:avLst/>
          </a:prstGeom>
          <a:solidFill>
            <a:srgbClr val="071626"/>
          </a:solidFill>
          <a:ln w="7620">
            <a:solidFill>
              <a:srgbClr val="31536D"/>
            </a:solidFill>
            <a:prstDash val="solid"/>
          </a:ln>
        </p:spPr>
        <p:txBody>
          <a:bodyPr/>
          <a:p/>
        </p:txBody>
      </p:sp>
      <p:sp>
        <p:nvSpPr>
          <p:cNvPr id="33" name="Text 30"/>
          <p:cNvSpPr/>
          <p:nvPr/>
        </p:nvSpPr>
        <p:spPr>
          <a:xfrm>
            <a:off x="594360" y="6556248"/>
            <a:ext cx="9144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800" dirty="0">
                <a:solidFill>
                  <a:srgbClr val="B9CED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JEMC · Experiencia referida en carpeta corporativa original</a:t>
            </a:r>
            <a:endParaRPr lang="en-US" sz="800" dirty="0"/>
          </a:p>
        </p:txBody>
      </p:sp>
      <p:sp>
        <p:nvSpPr>
          <p:cNvPr id="34" name="Text 31"/>
          <p:cNvSpPr/>
          <p:nvPr/>
        </p:nvSpPr>
        <p:spPr>
          <a:xfrm>
            <a:off x="11082528" y="6537960"/>
            <a:ext cx="475488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04000"/>
              </a:lnSpc>
              <a:buNone/>
            </a:pPr>
            <a:r>
              <a:rPr lang="en-US" sz="800" b="1" dirty="0">
                <a:solidFill>
                  <a:srgbClr val="68C9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11</a:t>
            </a:r>
            <a:endParaRPr lang="en-US" sz="800" dirty="0"/>
          </a:p>
        </p:txBody>
      </p:sp>
      <p:sp>
        <p:nvSpPr>
          <p:cNvPr id="35" name="TextBox 34"/>
          <p:cNvSpPr txBox="1"/>
          <p:nvPr/>
        </p:nvSpPr>
        <p:spPr>
          <a:xfrm>
            <a:off x="10637520" y="6601968"/>
            <a:ext cx="1307592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 b="1">
                <a:solidFill>
                  <a:srgbClr val="17A6C0"/>
                </a:solidFill>
              </a:defRPr>
            </a:pPr>
            <a:r>
              <a:t>jemc.cl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716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512064" y="475488"/>
            <a:ext cx="384048" cy="22860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4" name="Text 2"/>
          <p:cNvSpPr/>
          <p:nvPr/>
        </p:nvSpPr>
        <p:spPr>
          <a:xfrm>
            <a:off x="987552" y="365760"/>
            <a:ext cx="7315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900" b="1" spc="200" kern="0" dirty="0">
                <a:solidFill>
                  <a:srgbClr val="9DE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11 / POR QUÉ JEMC</a:t>
            </a:r>
            <a:endParaRPr lang="en-US" sz="900" dirty="0"/>
          </a:p>
        </p:txBody>
      </p:sp>
      <p:pic>
        <p:nvPicPr>
          <p:cNvPr id="5" name="Image 0" descr="/mnt/data/_jemc_deck_assets/logo_slide_v6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89920" y="338328"/>
            <a:ext cx="832104" cy="832104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03504" y="859536"/>
            <a:ext cx="10698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100" b="1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Una propuesta de seguridad diferenciada</a:t>
            </a:r>
            <a:endParaRPr lang="en-US" sz="3100" dirty="0"/>
          </a:p>
        </p:txBody>
      </p:sp>
      <p:pic>
        <p:nvPicPr>
          <p:cNvPr id="7" name="Image 1" descr="/mnt/data/_jemc_deck_assets/personal.jpg">    </p:cNvPr>
          <p:cNvPicPr>
            <a:picLocks noChangeAspect="1"/>
          </p:cNvPicPr>
          <p:nvPr/>
        </p:nvPicPr>
        <p:blipFill>
          <a:blip r:embed="rId2"/>
          <a:srcRect l="23541" r="23541" t="0" b="0"/>
          <a:stretch/>
        </p:blipFill>
        <p:spPr>
          <a:xfrm>
            <a:off x="6025896" y="1700784"/>
            <a:ext cx="5522976" cy="4471416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658368" y="1828800"/>
            <a:ext cx="59436" cy="685800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9" name="Text 5"/>
          <p:cNvSpPr/>
          <p:nvPr/>
        </p:nvSpPr>
        <p:spPr>
          <a:xfrm>
            <a:off x="859536" y="1828800"/>
            <a:ext cx="484632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700" b="1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PERSONAS</a:t>
            </a:r>
            <a:endParaRPr lang="en-US" sz="1700" dirty="0"/>
          </a:p>
        </p:txBody>
      </p:sp>
      <p:sp>
        <p:nvSpPr>
          <p:cNvPr id="10" name="Text 6"/>
          <p:cNvSpPr/>
          <p:nvPr/>
        </p:nvSpPr>
        <p:spPr>
          <a:xfrm>
            <a:off x="859536" y="2221992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B9CED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Guardias y equipos con experiencia en terreno.</a:t>
            </a:r>
            <a:endParaRPr lang="en-US" sz="1200" dirty="0"/>
          </a:p>
        </p:txBody>
      </p:sp>
      <p:sp>
        <p:nvSpPr>
          <p:cNvPr id="11" name="Shape 7"/>
          <p:cNvSpPr/>
          <p:nvPr/>
        </p:nvSpPr>
        <p:spPr>
          <a:xfrm>
            <a:off x="658368" y="2880360"/>
            <a:ext cx="59436" cy="685800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12" name="Text 8"/>
          <p:cNvSpPr/>
          <p:nvPr/>
        </p:nvSpPr>
        <p:spPr>
          <a:xfrm>
            <a:off x="859536" y="2880360"/>
            <a:ext cx="484632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700" b="1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PREVENCIÓN</a:t>
            </a:r>
            <a:endParaRPr lang="en-US" sz="1700" dirty="0"/>
          </a:p>
        </p:txBody>
      </p:sp>
      <p:sp>
        <p:nvSpPr>
          <p:cNvPr id="13" name="Text 9"/>
          <p:cNvSpPr/>
          <p:nvPr/>
        </p:nvSpPr>
        <p:spPr>
          <a:xfrm>
            <a:off x="859536" y="3273552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B9CED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Estudio de riesgos y análisis de puntos críticos.</a:t>
            </a:r>
            <a:endParaRPr lang="en-US" sz="1200" dirty="0"/>
          </a:p>
        </p:txBody>
      </p:sp>
      <p:sp>
        <p:nvSpPr>
          <p:cNvPr id="14" name="Shape 10"/>
          <p:cNvSpPr/>
          <p:nvPr/>
        </p:nvSpPr>
        <p:spPr>
          <a:xfrm>
            <a:off x="658368" y="3931920"/>
            <a:ext cx="59436" cy="685800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15" name="Text 11"/>
          <p:cNvSpPr/>
          <p:nvPr/>
        </p:nvSpPr>
        <p:spPr>
          <a:xfrm>
            <a:off x="859536" y="3931920"/>
            <a:ext cx="484632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700" b="1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COORDINACIÓN</a:t>
            </a:r>
            <a:endParaRPr lang="en-US" sz="1700" dirty="0"/>
          </a:p>
        </p:txBody>
      </p:sp>
      <p:sp>
        <p:nvSpPr>
          <p:cNvPr id="16" name="Text 12"/>
          <p:cNvSpPr/>
          <p:nvPr/>
        </p:nvSpPr>
        <p:spPr>
          <a:xfrm>
            <a:off x="859536" y="4325112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B9CED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Planificación y refuerzos según necesidades.</a:t>
            </a:r>
            <a:endParaRPr lang="en-US" sz="1200" dirty="0"/>
          </a:p>
        </p:txBody>
      </p:sp>
      <p:sp>
        <p:nvSpPr>
          <p:cNvPr id="17" name="Shape 13"/>
          <p:cNvSpPr/>
          <p:nvPr/>
        </p:nvSpPr>
        <p:spPr>
          <a:xfrm>
            <a:off x="658368" y="4983480"/>
            <a:ext cx="59436" cy="685800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18" name="Text 14"/>
          <p:cNvSpPr/>
          <p:nvPr/>
        </p:nvSpPr>
        <p:spPr>
          <a:xfrm>
            <a:off x="859536" y="4983480"/>
            <a:ext cx="484632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700" b="1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TECNOLOGÍA</a:t>
            </a:r>
            <a:endParaRPr lang="en-US" sz="1700" dirty="0"/>
          </a:p>
        </p:txBody>
      </p:sp>
      <p:sp>
        <p:nvSpPr>
          <p:cNvPr id="19" name="Text 15"/>
          <p:cNvSpPr/>
          <p:nvPr/>
        </p:nvSpPr>
        <p:spPr>
          <a:xfrm>
            <a:off x="859536" y="5376672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B9CED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Drones como complemento de la seguridad.</a:t>
            </a:r>
            <a:endParaRPr lang="en-US" sz="1200" dirty="0"/>
          </a:p>
        </p:txBody>
      </p:sp>
      <p:sp>
        <p:nvSpPr>
          <p:cNvPr id="20" name="Shape 16"/>
          <p:cNvSpPr/>
          <p:nvPr/>
        </p:nvSpPr>
        <p:spPr>
          <a:xfrm>
            <a:off x="566928" y="6528816"/>
            <a:ext cx="11018520" cy="0"/>
          </a:xfrm>
          <a:prstGeom prst="line">
            <a:avLst/>
          </a:prstGeom>
          <a:solidFill>
            <a:srgbClr val="071626"/>
          </a:solidFill>
          <a:ln w="7620">
            <a:solidFill>
              <a:srgbClr val="31536D"/>
            </a:solidFill>
            <a:prstDash val="solid"/>
          </a:ln>
        </p:spPr>
        <p:txBody>
          <a:bodyPr/>
          <a:p/>
        </p:txBody>
      </p:sp>
      <p:sp>
        <p:nvSpPr>
          <p:cNvPr id="21" name="Text 17"/>
          <p:cNvSpPr/>
          <p:nvPr/>
        </p:nvSpPr>
        <p:spPr>
          <a:xfrm>
            <a:off x="594360" y="6556248"/>
            <a:ext cx="9144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800" dirty="0">
                <a:solidFill>
                  <a:srgbClr val="B9CED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JEMC DRONES SpA · Presentación corporativa 2026</a:t>
            </a:r>
            <a:endParaRPr lang="en-US" sz="800" dirty="0"/>
          </a:p>
        </p:txBody>
      </p:sp>
      <p:sp>
        <p:nvSpPr>
          <p:cNvPr id="22" name="Text 18"/>
          <p:cNvSpPr/>
          <p:nvPr/>
        </p:nvSpPr>
        <p:spPr>
          <a:xfrm>
            <a:off x="11082528" y="6537960"/>
            <a:ext cx="475488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04000"/>
              </a:lnSpc>
              <a:buNone/>
            </a:pPr>
            <a:r>
              <a:rPr lang="en-US" sz="800" b="1" dirty="0">
                <a:solidFill>
                  <a:srgbClr val="68C9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12</a:t>
            </a:r>
            <a:endParaRPr lang="en-US" sz="800" dirty="0"/>
          </a:p>
        </p:txBody>
      </p:sp>
      <p:sp>
        <p:nvSpPr>
          <p:cNvPr id="23" name="TextBox 22"/>
          <p:cNvSpPr txBox="1"/>
          <p:nvPr/>
        </p:nvSpPr>
        <p:spPr>
          <a:xfrm>
            <a:off x="10637520" y="6601968"/>
            <a:ext cx="1307592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 b="1">
                <a:solidFill>
                  <a:srgbClr val="17A6C0"/>
                </a:solidFill>
              </a:defRPr>
            </a:pPr>
            <a:r>
              <a:t>jemc.cl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716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512064" y="475488"/>
            <a:ext cx="384048" cy="22860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4" name="Text 2"/>
          <p:cNvSpPr/>
          <p:nvPr/>
        </p:nvSpPr>
        <p:spPr>
          <a:xfrm>
            <a:off x="987552" y="365760"/>
            <a:ext cx="7315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900" b="1" spc="200" kern="0" dirty="0">
                <a:solidFill>
                  <a:srgbClr val="9DE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12 / TRABAJOS DOCUMENTADOS</a:t>
            </a:r>
            <a:endParaRPr lang="en-US" sz="900" dirty="0"/>
          </a:p>
        </p:txBody>
      </p:sp>
      <p:pic>
        <p:nvPicPr>
          <p:cNvPr id="5" name="Image 0" descr="/mnt/data/_jemc_deck_assets/logo_slide_v6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89920" y="338328"/>
            <a:ext cx="832104" cy="832104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03504" y="859536"/>
            <a:ext cx="10698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100" b="1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Servicios destacados · 2025</a:t>
            </a:r>
            <a:endParaRPr lang="en-US" sz="3100" dirty="0"/>
          </a:p>
        </p:txBody>
      </p:sp>
      <p:sp>
        <p:nvSpPr>
          <p:cNvPr id="7" name="Text 4"/>
          <p:cNvSpPr/>
          <p:nvPr/>
        </p:nvSpPr>
        <p:spPr>
          <a:xfrm>
            <a:off x="603504" y="1435608"/>
            <a:ext cx="10469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B9CED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Selección de antecedentes incluidos en la presentación original.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667512" y="1764792"/>
            <a:ext cx="5385816" cy="585216"/>
          </a:xfrm>
          <a:prstGeom prst="roundRect">
            <a:avLst/>
          </a:prstGeom>
          <a:solidFill>
            <a:srgbClr val="112A43"/>
          </a:solidFill>
          <a:ln w="5080">
            <a:solidFill>
              <a:srgbClr val="31536D"/>
            </a:solidFill>
            <a:prstDash val="solid"/>
          </a:ln>
        </p:spPr>
        <p:txBody>
          <a:bodyPr/>
          <a:p/>
        </p:txBody>
      </p:sp>
      <p:sp>
        <p:nvSpPr>
          <p:cNvPr id="9" name="Text 6"/>
          <p:cNvSpPr/>
          <p:nvPr/>
        </p:nvSpPr>
        <p:spPr>
          <a:xfrm>
            <a:off x="804672" y="1865376"/>
            <a:ext cx="3383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00" b="1" dirty="0">
                <a:solidFill>
                  <a:srgbClr val="68C9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1100" dirty="0"/>
          </a:p>
        </p:txBody>
      </p:sp>
      <p:sp>
        <p:nvSpPr>
          <p:cNvPr id="10" name="Text 7"/>
          <p:cNvSpPr/>
          <p:nvPr/>
        </p:nvSpPr>
        <p:spPr>
          <a:xfrm>
            <a:off x="1243584" y="1837944"/>
            <a:ext cx="459028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0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Aniversario de Ovalle 2025</a:t>
            </a:r>
            <a:endParaRPr lang="en-US" sz="1400" dirty="0"/>
          </a:p>
        </p:txBody>
      </p:sp>
      <p:sp>
        <p:nvSpPr>
          <p:cNvPr id="11" name="Shape 8"/>
          <p:cNvSpPr/>
          <p:nvPr/>
        </p:nvSpPr>
        <p:spPr>
          <a:xfrm>
            <a:off x="6336792" y="1764792"/>
            <a:ext cx="5385816" cy="585216"/>
          </a:xfrm>
          <a:prstGeom prst="roundRect">
            <a:avLst/>
          </a:prstGeom>
          <a:solidFill>
            <a:srgbClr val="112A43"/>
          </a:solidFill>
          <a:ln w="5080">
            <a:solidFill>
              <a:srgbClr val="31536D"/>
            </a:solidFill>
            <a:prstDash val="solid"/>
          </a:ln>
        </p:spPr>
        <p:txBody>
          <a:bodyPr/>
          <a:p/>
        </p:txBody>
      </p:sp>
      <p:sp>
        <p:nvSpPr>
          <p:cNvPr id="12" name="Text 9"/>
          <p:cNvSpPr/>
          <p:nvPr/>
        </p:nvSpPr>
        <p:spPr>
          <a:xfrm>
            <a:off x="6473952" y="1865376"/>
            <a:ext cx="3383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00" b="1" dirty="0">
                <a:solidFill>
                  <a:srgbClr val="68C9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1100" dirty="0"/>
          </a:p>
        </p:txBody>
      </p:sp>
      <p:sp>
        <p:nvSpPr>
          <p:cNvPr id="13" name="Text 10"/>
          <p:cNvSpPr/>
          <p:nvPr/>
        </p:nvSpPr>
        <p:spPr>
          <a:xfrm>
            <a:off x="6912864" y="1837944"/>
            <a:ext cx="459028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0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Tren Cultural / Desarrollo Cultural</a:t>
            </a:r>
            <a:endParaRPr lang="en-US" sz="1400" dirty="0"/>
          </a:p>
        </p:txBody>
      </p:sp>
      <p:sp>
        <p:nvSpPr>
          <p:cNvPr id="14" name="Shape 11"/>
          <p:cNvSpPr/>
          <p:nvPr/>
        </p:nvSpPr>
        <p:spPr>
          <a:xfrm>
            <a:off x="667512" y="2478024"/>
            <a:ext cx="5385816" cy="585216"/>
          </a:xfrm>
          <a:prstGeom prst="roundRect">
            <a:avLst/>
          </a:prstGeom>
          <a:solidFill>
            <a:srgbClr val="112A43"/>
          </a:solidFill>
          <a:ln w="5080">
            <a:solidFill>
              <a:srgbClr val="31536D"/>
            </a:solidFill>
            <a:prstDash val="solid"/>
          </a:ln>
        </p:spPr>
        <p:txBody>
          <a:bodyPr/>
          <a:p/>
        </p:txBody>
      </p:sp>
      <p:sp>
        <p:nvSpPr>
          <p:cNvPr id="15" name="Text 12"/>
          <p:cNvSpPr/>
          <p:nvPr/>
        </p:nvSpPr>
        <p:spPr>
          <a:xfrm>
            <a:off x="804672" y="2578608"/>
            <a:ext cx="3383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00" b="1" dirty="0">
                <a:solidFill>
                  <a:srgbClr val="68C9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1100" dirty="0"/>
          </a:p>
        </p:txBody>
      </p:sp>
      <p:sp>
        <p:nvSpPr>
          <p:cNvPr id="16" name="Text 13"/>
          <p:cNvSpPr/>
          <p:nvPr/>
        </p:nvSpPr>
        <p:spPr>
          <a:xfrm>
            <a:off x="1243584" y="2551176"/>
            <a:ext cx="459028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0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Feria de Semana Santa</a:t>
            </a:r>
            <a:endParaRPr lang="en-US" sz="1400" dirty="0"/>
          </a:p>
        </p:txBody>
      </p:sp>
      <p:sp>
        <p:nvSpPr>
          <p:cNvPr id="17" name="Shape 14"/>
          <p:cNvSpPr/>
          <p:nvPr/>
        </p:nvSpPr>
        <p:spPr>
          <a:xfrm>
            <a:off x="6336792" y="2478024"/>
            <a:ext cx="5385816" cy="585216"/>
          </a:xfrm>
          <a:prstGeom prst="roundRect">
            <a:avLst/>
          </a:prstGeom>
          <a:solidFill>
            <a:srgbClr val="112A43"/>
          </a:solidFill>
          <a:ln w="5080">
            <a:solidFill>
              <a:srgbClr val="31536D"/>
            </a:solidFill>
            <a:prstDash val="solid"/>
          </a:ln>
        </p:spPr>
        <p:txBody>
          <a:bodyPr/>
          <a:p/>
        </p:txBody>
      </p:sp>
      <p:sp>
        <p:nvSpPr>
          <p:cNvPr id="18" name="Text 15"/>
          <p:cNvSpPr/>
          <p:nvPr/>
        </p:nvSpPr>
        <p:spPr>
          <a:xfrm>
            <a:off x="6473952" y="2578608"/>
            <a:ext cx="3383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00" b="1" dirty="0">
                <a:solidFill>
                  <a:srgbClr val="68C9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1100" dirty="0"/>
          </a:p>
        </p:txBody>
      </p:sp>
      <p:sp>
        <p:nvSpPr>
          <p:cNvPr id="19" name="Text 16"/>
          <p:cNvSpPr/>
          <p:nvPr/>
        </p:nvSpPr>
        <p:spPr>
          <a:xfrm>
            <a:off x="6912864" y="2551176"/>
            <a:ext cx="459028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0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Fiesta de la Chicha</a:t>
            </a:r>
            <a:endParaRPr lang="en-US" sz="1400" dirty="0"/>
          </a:p>
        </p:txBody>
      </p:sp>
      <p:sp>
        <p:nvSpPr>
          <p:cNvPr id="20" name="Shape 17"/>
          <p:cNvSpPr/>
          <p:nvPr/>
        </p:nvSpPr>
        <p:spPr>
          <a:xfrm>
            <a:off x="667512" y="3191256"/>
            <a:ext cx="5385816" cy="585216"/>
          </a:xfrm>
          <a:prstGeom prst="roundRect">
            <a:avLst/>
          </a:prstGeom>
          <a:solidFill>
            <a:srgbClr val="112A43"/>
          </a:solidFill>
          <a:ln w="5080">
            <a:solidFill>
              <a:srgbClr val="31536D"/>
            </a:solidFill>
            <a:prstDash val="solid"/>
          </a:ln>
        </p:spPr>
        <p:txBody>
          <a:bodyPr/>
          <a:p/>
        </p:txBody>
      </p:sp>
      <p:sp>
        <p:nvSpPr>
          <p:cNvPr id="21" name="Text 18"/>
          <p:cNvSpPr/>
          <p:nvPr/>
        </p:nvSpPr>
        <p:spPr>
          <a:xfrm>
            <a:off x="804672" y="3291840"/>
            <a:ext cx="3383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00" b="1" dirty="0">
                <a:solidFill>
                  <a:srgbClr val="68C9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</a:t>
            </a:r>
            <a:endParaRPr lang="en-US" sz="1100" dirty="0"/>
          </a:p>
        </p:txBody>
      </p:sp>
      <p:sp>
        <p:nvSpPr>
          <p:cNvPr id="22" name="Text 19"/>
          <p:cNvSpPr/>
          <p:nvPr/>
        </p:nvSpPr>
        <p:spPr>
          <a:xfrm>
            <a:off x="1243584" y="3264408"/>
            <a:ext cx="459028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0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Vendimias Marchigüe y Peralillo</a:t>
            </a:r>
            <a:endParaRPr lang="en-US" sz="1400" dirty="0"/>
          </a:p>
        </p:txBody>
      </p:sp>
      <p:sp>
        <p:nvSpPr>
          <p:cNvPr id="23" name="Shape 20"/>
          <p:cNvSpPr/>
          <p:nvPr/>
        </p:nvSpPr>
        <p:spPr>
          <a:xfrm>
            <a:off x="6336792" y="3191256"/>
            <a:ext cx="5385816" cy="585216"/>
          </a:xfrm>
          <a:prstGeom prst="roundRect">
            <a:avLst/>
          </a:prstGeom>
          <a:solidFill>
            <a:srgbClr val="112A43"/>
          </a:solidFill>
          <a:ln w="5080">
            <a:solidFill>
              <a:srgbClr val="31536D"/>
            </a:solidFill>
            <a:prstDash val="solid"/>
          </a:ln>
        </p:spPr>
        <p:txBody>
          <a:bodyPr/>
          <a:p/>
        </p:txBody>
      </p:sp>
      <p:sp>
        <p:nvSpPr>
          <p:cNvPr id="24" name="Text 21"/>
          <p:cNvSpPr/>
          <p:nvPr/>
        </p:nvSpPr>
        <p:spPr>
          <a:xfrm>
            <a:off x="6473952" y="3291840"/>
            <a:ext cx="3383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00" b="1" dirty="0">
                <a:solidFill>
                  <a:srgbClr val="68C9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</a:t>
            </a:r>
            <a:endParaRPr lang="en-US" sz="1100" dirty="0"/>
          </a:p>
        </p:txBody>
      </p:sp>
      <p:sp>
        <p:nvSpPr>
          <p:cNvPr id="25" name="Text 22"/>
          <p:cNvSpPr/>
          <p:nvPr/>
        </p:nvSpPr>
        <p:spPr>
          <a:xfrm>
            <a:off x="6912864" y="3264408"/>
            <a:ext cx="459028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0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Festival de la Voz</a:t>
            </a:r>
            <a:endParaRPr lang="en-US" sz="1400" dirty="0"/>
          </a:p>
        </p:txBody>
      </p:sp>
      <p:sp>
        <p:nvSpPr>
          <p:cNvPr id="26" name="Shape 23"/>
          <p:cNvSpPr/>
          <p:nvPr/>
        </p:nvSpPr>
        <p:spPr>
          <a:xfrm>
            <a:off x="667512" y="3904488"/>
            <a:ext cx="5385816" cy="585216"/>
          </a:xfrm>
          <a:prstGeom prst="roundRect">
            <a:avLst/>
          </a:prstGeom>
          <a:solidFill>
            <a:srgbClr val="112A43"/>
          </a:solidFill>
          <a:ln w="5080">
            <a:solidFill>
              <a:srgbClr val="31536D"/>
            </a:solidFill>
            <a:prstDash val="solid"/>
          </a:ln>
        </p:spPr>
        <p:txBody>
          <a:bodyPr/>
          <a:p/>
        </p:txBody>
      </p:sp>
      <p:sp>
        <p:nvSpPr>
          <p:cNvPr id="27" name="Text 24"/>
          <p:cNvSpPr/>
          <p:nvPr/>
        </p:nvSpPr>
        <p:spPr>
          <a:xfrm>
            <a:off x="804672" y="4005072"/>
            <a:ext cx="3383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00" b="1" dirty="0">
                <a:solidFill>
                  <a:srgbClr val="68C9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</a:t>
            </a:r>
            <a:endParaRPr lang="en-US" sz="1100" dirty="0"/>
          </a:p>
        </p:txBody>
      </p:sp>
      <p:sp>
        <p:nvSpPr>
          <p:cNvPr id="28" name="Text 25"/>
          <p:cNvSpPr/>
          <p:nvPr/>
        </p:nvSpPr>
        <p:spPr>
          <a:xfrm>
            <a:off x="1243584" y="3977640"/>
            <a:ext cx="459028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0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Carnaval Litueche</a:t>
            </a:r>
            <a:endParaRPr lang="en-US" sz="1400" dirty="0"/>
          </a:p>
        </p:txBody>
      </p:sp>
      <p:sp>
        <p:nvSpPr>
          <p:cNvPr id="29" name="Shape 26"/>
          <p:cNvSpPr/>
          <p:nvPr/>
        </p:nvSpPr>
        <p:spPr>
          <a:xfrm>
            <a:off x="6336792" y="3904488"/>
            <a:ext cx="5385816" cy="585216"/>
          </a:xfrm>
          <a:prstGeom prst="roundRect">
            <a:avLst/>
          </a:prstGeom>
          <a:solidFill>
            <a:srgbClr val="112A43"/>
          </a:solidFill>
          <a:ln w="5080">
            <a:solidFill>
              <a:srgbClr val="31536D"/>
            </a:solidFill>
            <a:prstDash val="solid"/>
          </a:ln>
        </p:spPr>
        <p:txBody>
          <a:bodyPr/>
          <a:p/>
        </p:txBody>
      </p:sp>
      <p:sp>
        <p:nvSpPr>
          <p:cNvPr id="30" name="Text 27"/>
          <p:cNvSpPr/>
          <p:nvPr/>
        </p:nvSpPr>
        <p:spPr>
          <a:xfrm>
            <a:off x="6473952" y="4005072"/>
            <a:ext cx="3383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00" b="1" dirty="0">
                <a:solidFill>
                  <a:srgbClr val="68C9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08</a:t>
            </a:r>
            <a:endParaRPr lang="en-US" sz="1100" dirty="0"/>
          </a:p>
        </p:txBody>
      </p:sp>
      <p:sp>
        <p:nvSpPr>
          <p:cNvPr id="31" name="Text 28"/>
          <p:cNvSpPr/>
          <p:nvPr/>
        </p:nvSpPr>
        <p:spPr>
          <a:xfrm>
            <a:off x="6912864" y="3977640"/>
            <a:ext cx="459028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0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Semana Punitaqui y Peñaflorina</a:t>
            </a:r>
            <a:endParaRPr lang="en-US" sz="1400" dirty="0"/>
          </a:p>
        </p:txBody>
      </p:sp>
      <p:sp>
        <p:nvSpPr>
          <p:cNvPr id="32" name="Shape 29"/>
          <p:cNvSpPr/>
          <p:nvPr/>
        </p:nvSpPr>
        <p:spPr>
          <a:xfrm>
            <a:off x="667512" y="4617720"/>
            <a:ext cx="5385816" cy="585216"/>
          </a:xfrm>
          <a:prstGeom prst="roundRect">
            <a:avLst/>
          </a:prstGeom>
          <a:solidFill>
            <a:srgbClr val="112A43"/>
          </a:solidFill>
          <a:ln w="5080">
            <a:solidFill>
              <a:srgbClr val="31536D"/>
            </a:solidFill>
            <a:prstDash val="solid"/>
          </a:ln>
        </p:spPr>
        <p:txBody>
          <a:bodyPr/>
          <a:p/>
        </p:txBody>
      </p:sp>
      <p:sp>
        <p:nvSpPr>
          <p:cNvPr id="33" name="Text 30"/>
          <p:cNvSpPr/>
          <p:nvPr/>
        </p:nvSpPr>
        <p:spPr>
          <a:xfrm>
            <a:off x="804672" y="4718304"/>
            <a:ext cx="3383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00" b="1" dirty="0">
                <a:solidFill>
                  <a:srgbClr val="68C9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09</a:t>
            </a:r>
            <a:endParaRPr lang="en-US" sz="1100" dirty="0"/>
          </a:p>
        </p:txBody>
      </p:sp>
      <p:sp>
        <p:nvSpPr>
          <p:cNvPr id="34" name="Text 31"/>
          <p:cNvSpPr/>
          <p:nvPr/>
        </p:nvSpPr>
        <p:spPr>
          <a:xfrm>
            <a:off x="1243584" y="4690872"/>
            <a:ext cx="459028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0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Fiesta de Nancagua</a:t>
            </a:r>
            <a:endParaRPr lang="en-US" sz="1400" dirty="0"/>
          </a:p>
        </p:txBody>
      </p:sp>
      <p:sp>
        <p:nvSpPr>
          <p:cNvPr id="35" name="Shape 32"/>
          <p:cNvSpPr/>
          <p:nvPr/>
        </p:nvSpPr>
        <p:spPr>
          <a:xfrm>
            <a:off x="6336792" y="4617720"/>
            <a:ext cx="5385816" cy="585216"/>
          </a:xfrm>
          <a:prstGeom prst="roundRect">
            <a:avLst/>
          </a:prstGeom>
          <a:solidFill>
            <a:srgbClr val="112A43"/>
          </a:solidFill>
          <a:ln w="5080">
            <a:solidFill>
              <a:srgbClr val="31536D"/>
            </a:solidFill>
            <a:prstDash val="solid"/>
          </a:ln>
        </p:spPr>
        <p:txBody>
          <a:bodyPr/>
          <a:p/>
        </p:txBody>
      </p:sp>
      <p:sp>
        <p:nvSpPr>
          <p:cNvPr id="36" name="Text 33"/>
          <p:cNvSpPr/>
          <p:nvPr/>
        </p:nvSpPr>
        <p:spPr>
          <a:xfrm>
            <a:off x="6473952" y="4718304"/>
            <a:ext cx="3383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00" b="1" dirty="0">
                <a:solidFill>
                  <a:srgbClr val="68C9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</a:t>
            </a:r>
            <a:endParaRPr lang="en-US" sz="1100" dirty="0"/>
          </a:p>
        </p:txBody>
      </p:sp>
      <p:sp>
        <p:nvSpPr>
          <p:cNvPr id="37" name="Text 34"/>
          <p:cNvSpPr/>
          <p:nvPr/>
        </p:nvSpPr>
        <p:spPr>
          <a:xfrm>
            <a:off x="6912864" y="4690872"/>
            <a:ext cx="459028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0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Festival Verano con Pasión</a:t>
            </a:r>
            <a:endParaRPr lang="en-US" sz="1400" dirty="0"/>
          </a:p>
        </p:txBody>
      </p:sp>
      <p:sp>
        <p:nvSpPr>
          <p:cNvPr id="38" name="Shape 35"/>
          <p:cNvSpPr/>
          <p:nvPr/>
        </p:nvSpPr>
        <p:spPr>
          <a:xfrm>
            <a:off x="667512" y="5330952"/>
            <a:ext cx="5385816" cy="585216"/>
          </a:xfrm>
          <a:prstGeom prst="roundRect">
            <a:avLst/>
          </a:prstGeom>
          <a:solidFill>
            <a:srgbClr val="112A43"/>
          </a:solidFill>
          <a:ln w="5080">
            <a:solidFill>
              <a:srgbClr val="31536D"/>
            </a:solidFill>
            <a:prstDash val="solid"/>
          </a:ln>
        </p:spPr>
        <p:txBody>
          <a:bodyPr/>
          <a:p/>
        </p:txBody>
      </p:sp>
      <p:sp>
        <p:nvSpPr>
          <p:cNvPr id="39" name="Text 36"/>
          <p:cNvSpPr/>
          <p:nvPr/>
        </p:nvSpPr>
        <p:spPr>
          <a:xfrm>
            <a:off x="804672" y="5431536"/>
            <a:ext cx="3383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00" b="1" dirty="0">
                <a:solidFill>
                  <a:srgbClr val="68C9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11</a:t>
            </a:r>
            <a:endParaRPr lang="en-US" sz="1100" dirty="0"/>
          </a:p>
        </p:txBody>
      </p:sp>
      <p:sp>
        <p:nvSpPr>
          <p:cNvPr id="40" name="Text 37"/>
          <p:cNvSpPr/>
          <p:nvPr/>
        </p:nvSpPr>
        <p:spPr>
          <a:xfrm>
            <a:off x="1243584" y="5404104"/>
            <a:ext cx="459028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0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Expo Choapa y Cumbre Tropical Ranchera</a:t>
            </a:r>
            <a:endParaRPr lang="en-US" sz="1400" dirty="0"/>
          </a:p>
        </p:txBody>
      </p:sp>
      <p:sp>
        <p:nvSpPr>
          <p:cNvPr id="41" name="Shape 38"/>
          <p:cNvSpPr/>
          <p:nvPr/>
        </p:nvSpPr>
        <p:spPr>
          <a:xfrm>
            <a:off x="6336792" y="5330952"/>
            <a:ext cx="5385816" cy="585216"/>
          </a:xfrm>
          <a:prstGeom prst="roundRect">
            <a:avLst/>
          </a:prstGeom>
          <a:solidFill>
            <a:srgbClr val="112A43"/>
          </a:solidFill>
          <a:ln w="5080">
            <a:solidFill>
              <a:srgbClr val="31536D"/>
            </a:solidFill>
            <a:prstDash val="solid"/>
          </a:ln>
        </p:spPr>
        <p:txBody>
          <a:bodyPr/>
          <a:p/>
        </p:txBody>
      </p:sp>
      <p:sp>
        <p:nvSpPr>
          <p:cNvPr id="42" name="Text 39"/>
          <p:cNvSpPr/>
          <p:nvPr/>
        </p:nvSpPr>
        <p:spPr>
          <a:xfrm>
            <a:off x="6473952" y="5431536"/>
            <a:ext cx="3383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00" b="1" dirty="0">
                <a:solidFill>
                  <a:srgbClr val="68C9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12</a:t>
            </a:r>
            <a:endParaRPr lang="en-US" sz="1100" dirty="0"/>
          </a:p>
        </p:txBody>
      </p:sp>
      <p:sp>
        <p:nvSpPr>
          <p:cNvPr id="43" name="Text 40"/>
          <p:cNvSpPr/>
          <p:nvPr/>
        </p:nvSpPr>
        <p:spPr>
          <a:xfrm>
            <a:off x="6912864" y="5404104"/>
            <a:ext cx="459028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0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Festival de la Voz de Panquehue</a:t>
            </a:r>
            <a:endParaRPr lang="en-US" sz="1400" dirty="0"/>
          </a:p>
        </p:txBody>
      </p:sp>
      <p:sp>
        <p:nvSpPr>
          <p:cNvPr id="44" name="Shape 41"/>
          <p:cNvSpPr/>
          <p:nvPr/>
        </p:nvSpPr>
        <p:spPr>
          <a:xfrm>
            <a:off x="566928" y="6528816"/>
            <a:ext cx="11018520" cy="0"/>
          </a:xfrm>
          <a:prstGeom prst="line">
            <a:avLst/>
          </a:prstGeom>
          <a:solidFill>
            <a:srgbClr val="071626"/>
          </a:solidFill>
          <a:ln w="7620">
            <a:solidFill>
              <a:srgbClr val="31536D"/>
            </a:solidFill>
            <a:prstDash val="solid"/>
          </a:ln>
        </p:spPr>
        <p:txBody>
          <a:bodyPr/>
          <a:p/>
        </p:txBody>
      </p:sp>
      <p:sp>
        <p:nvSpPr>
          <p:cNvPr id="45" name="Text 42"/>
          <p:cNvSpPr/>
          <p:nvPr/>
        </p:nvSpPr>
        <p:spPr>
          <a:xfrm>
            <a:off x="594360" y="6556248"/>
            <a:ext cx="9144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800" dirty="0">
                <a:solidFill>
                  <a:srgbClr val="B9CED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JEMC DRONES SpA · Presentación corporativa 2026</a:t>
            </a:r>
            <a:endParaRPr lang="en-US" sz="800" dirty="0"/>
          </a:p>
        </p:txBody>
      </p:sp>
      <p:sp>
        <p:nvSpPr>
          <p:cNvPr id="46" name="Text 43"/>
          <p:cNvSpPr/>
          <p:nvPr/>
        </p:nvSpPr>
        <p:spPr>
          <a:xfrm>
            <a:off x="11082528" y="6537960"/>
            <a:ext cx="475488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04000"/>
              </a:lnSpc>
              <a:buNone/>
            </a:pPr>
            <a:r>
              <a:rPr lang="en-US" sz="800" b="1" dirty="0">
                <a:solidFill>
                  <a:srgbClr val="68C9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13</a:t>
            </a:r>
            <a:endParaRPr lang="en-US" sz="800" dirty="0"/>
          </a:p>
        </p:txBody>
      </p:sp>
      <p:sp>
        <p:nvSpPr>
          <p:cNvPr id="47" name="TextBox 46"/>
          <p:cNvSpPr txBox="1"/>
          <p:nvPr/>
        </p:nvSpPr>
        <p:spPr>
          <a:xfrm>
            <a:off x="10637520" y="6601968"/>
            <a:ext cx="1307592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 b="1">
                <a:solidFill>
                  <a:srgbClr val="17A6C0"/>
                </a:solidFill>
              </a:defRPr>
            </a:pPr>
            <a:r>
              <a:t>jemc.cl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716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512064" y="475488"/>
            <a:ext cx="384048" cy="22860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4" name="Text 2"/>
          <p:cNvSpPr/>
          <p:nvPr/>
        </p:nvSpPr>
        <p:spPr>
          <a:xfrm>
            <a:off x="987552" y="365760"/>
            <a:ext cx="7315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900" b="1" spc="200" kern="0" dirty="0">
                <a:solidFill>
                  <a:srgbClr val="9DE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13 / TRABAJOS DOCUMENTADOS</a:t>
            </a:r>
            <a:endParaRPr lang="en-US" sz="900" dirty="0"/>
          </a:p>
        </p:txBody>
      </p:sp>
      <p:pic>
        <p:nvPicPr>
          <p:cNvPr id="5" name="Image 0" descr="/mnt/data/_jemc_deck_assets/logo_slide_v6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89920" y="338328"/>
            <a:ext cx="832104" cy="832104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03504" y="859536"/>
            <a:ext cx="10698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100" b="1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Servicios destacados · 2024</a:t>
            </a:r>
            <a:endParaRPr lang="en-US" sz="3100" dirty="0"/>
          </a:p>
        </p:txBody>
      </p:sp>
      <p:sp>
        <p:nvSpPr>
          <p:cNvPr id="7" name="Text 4"/>
          <p:cNvSpPr/>
          <p:nvPr/>
        </p:nvSpPr>
        <p:spPr>
          <a:xfrm>
            <a:off x="603504" y="1435608"/>
            <a:ext cx="10469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B9CED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Cultura, seguridad, ferias y actividades municipales.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667512" y="1764792"/>
            <a:ext cx="5385816" cy="585216"/>
          </a:xfrm>
          <a:prstGeom prst="roundRect">
            <a:avLst/>
          </a:prstGeom>
          <a:solidFill>
            <a:srgbClr val="112A43"/>
          </a:solidFill>
          <a:ln w="5080">
            <a:solidFill>
              <a:srgbClr val="31536D"/>
            </a:solidFill>
            <a:prstDash val="solid"/>
          </a:ln>
        </p:spPr>
        <p:txBody>
          <a:bodyPr/>
          <a:p/>
        </p:txBody>
      </p:sp>
      <p:sp>
        <p:nvSpPr>
          <p:cNvPr id="9" name="Text 6"/>
          <p:cNvSpPr/>
          <p:nvPr/>
        </p:nvSpPr>
        <p:spPr>
          <a:xfrm>
            <a:off x="804672" y="1865376"/>
            <a:ext cx="3383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00" b="1" dirty="0">
                <a:solidFill>
                  <a:srgbClr val="68C9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1100" dirty="0"/>
          </a:p>
        </p:txBody>
      </p:sp>
      <p:sp>
        <p:nvSpPr>
          <p:cNvPr id="10" name="Text 7"/>
          <p:cNvSpPr/>
          <p:nvPr/>
        </p:nvSpPr>
        <p:spPr>
          <a:xfrm>
            <a:off x="1243584" y="1837944"/>
            <a:ext cx="459028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0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Festival Rockódromo</a:t>
            </a:r>
            <a:endParaRPr lang="en-US" sz="1400" dirty="0"/>
          </a:p>
        </p:txBody>
      </p:sp>
      <p:sp>
        <p:nvSpPr>
          <p:cNvPr id="11" name="Shape 8"/>
          <p:cNvSpPr/>
          <p:nvPr/>
        </p:nvSpPr>
        <p:spPr>
          <a:xfrm>
            <a:off x="6336792" y="1764792"/>
            <a:ext cx="5385816" cy="585216"/>
          </a:xfrm>
          <a:prstGeom prst="roundRect">
            <a:avLst/>
          </a:prstGeom>
          <a:solidFill>
            <a:srgbClr val="112A43"/>
          </a:solidFill>
          <a:ln w="5080">
            <a:solidFill>
              <a:srgbClr val="31536D"/>
            </a:solidFill>
            <a:prstDash val="solid"/>
          </a:ln>
        </p:spPr>
        <p:txBody>
          <a:bodyPr/>
          <a:p/>
        </p:txBody>
      </p:sp>
      <p:sp>
        <p:nvSpPr>
          <p:cNvPr id="12" name="Text 9"/>
          <p:cNvSpPr/>
          <p:nvPr/>
        </p:nvSpPr>
        <p:spPr>
          <a:xfrm>
            <a:off x="6473952" y="1865376"/>
            <a:ext cx="3383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00" b="1" dirty="0">
                <a:solidFill>
                  <a:srgbClr val="68C9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1100" dirty="0"/>
          </a:p>
        </p:txBody>
      </p:sp>
      <p:sp>
        <p:nvSpPr>
          <p:cNvPr id="13" name="Text 10"/>
          <p:cNvSpPr/>
          <p:nvPr/>
        </p:nvSpPr>
        <p:spPr>
          <a:xfrm>
            <a:off x="6912864" y="1837944"/>
            <a:ext cx="459028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0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Celebración religiosa de Sotaquí</a:t>
            </a:r>
            <a:endParaRPr lang="en-US" sz="1400" dirty="0"/>
          </a:p>
        </p:txBody>
      </p:sp>
      <p:sp>
        <p:nvSpPr>
          <p:cNvPr id="14" name="Shape 11"/>
          <p:cNvSpPr/>
          <p:nvPr/>
        </p:nvSpPr>
        <p:spPr>
          <a:xfrm>
            <a:off x="667512" y="2478024"/>
            <a:ext cx="5385816" cy="585216"/>
          </a:xfrm>
          <a:prstGeom prst="roundRect">
            <a:avLst/>
          </a:prstGeom>
          <a:solidFill>
            <a:srgbClr val="112A43"/>
          </a:solidFill>
          <a:ln w="5080">
            <a:solidFill>
              <a:srgbClr val="31536D"/>
            </a:solidFill>
            <a:prstDash val="solid"/>
          </a:ln>
        </p:spPr>
        <p:txBody>
          <a:bodyPr/>
          <a:p/>
        </p:txBody>
      </p:sp>
      <p:sp>
        <p:nvSpPr>
          <p:cNvPr id="15" name="Text 12"/>
          <p:cNvSpPr/>
          <p:nvPr/>
        </p:nvSpPr>
        <p:spPr>
          <a:xfrm>
            <a:off x="804672" y="2578608"/>
            <a:ext cx="3383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00" b="1" dirty="0">
                <a:solidFill>
                  <a:srgbClr val="68C9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1100" dirty="0"/>
          </a:p>
        </p:txBody>
      </p:sp>
      <p:sp>
        <p:nvSpPr>
          <p:cNvPr id="16" name="Text 13"/>
          <p:cNvSpPr/>
          <p:nvPr/>
        </p:nvSpPr>
        <p:spPr>
          <a:xfrm>
            <a:off x="1243584" y="2551176"/>
            <a:ext cx="459028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0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Expogama</a:t>
            </a:r>
            <a:endParaRPr lang="en-US" sz="1400" dirty="0"/>
          </a:p>
        </p:txBody>
      </p:sp>
      <p:sp>
        <p:nvSpPr>
          <p:cNvPr id="17" name="Shape 14"/>
          <p:cNvSpPr/>
          <p:nvPr/>
        </p:nvSpPr>
        <p:spPr>
          <a:xfrm>
            <a:off x="6336792" y="2478024"/>
            <a:ext cx="5385816" cy="585216"/>
          </a:xfrm>
          <a:prstGeom prst="roundRect">
            <a:avLst/>
          </a:prstGeom>
          <a:solidFill>
            <a:srgbClr val="112A43"/>
          </a:solidFill>
          <a:ln w="5080">
            <a:solidFill>
              <a:srgbClr val="31536D"/>
            </a:solidFill>
            <a:prstDash val="solid"/>
          </a:ln>
        </p:spPr>
        <p:txBody>
          <a:bodyPr/>
          <a:p/>
        </p:txBody>
      </p:sp>
      <p:sp>
        <p:nvSpPr>
          <p:cNvPr id="18" name="Text 15"/>
          <p:cNvSpPr/>
          <p:nvPr/>
        </p:nvSpPr>
        <p:spPr>
          <a:xfrm>
            <a:off x="6473952" y="2578608"/>
            <a:ext cx="3383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00" b="1" dirty="0">
                <a:solidFill>
                  <a:srgbClr val="68C9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1100" dirty="0"/>
          </a:p>
        </p:txBody>
      </p:sp>
      <p:sp>
        <p:nvSpPr>
          <p:cNvPr id="19" name="Text 16"/>
          <p:cNvSpPr/>
          <p:nvPr/>
        </p:nvSpPr>
        <p:spPr>
          <a:xfrm>
            <a:off x="6912864" y="2551176"/>
            <a:ext cx="459028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0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Fiesta de la Chilenidad</a:t>
            </a:r>
            <a:endParaRPr lang="en-US" sz="1400" dirty="0"/>
          </a:p>
        </p:txBody>
      </p:sp>
      <p:sp>
        <p:nvSpPr>
          <p:cNvPr id="20" name="Shape 17"/>
          <p:cNvSpPr/>
          <p:nvPr/>
        </p:nvSpPr>
        <p:spPr>
          <a:xfrm>
            <a:off x="667512" y="3191256"/>
            <a:ext cx="5385816" cy="585216"/>
          </a:xfrm>
          <a:prstGeom prst="roundRect">
            <a:avLst/>
          </a:prstGeom>
          <a:solidFill>
            <a:srgbClr val="112A43"/>
          </a:solidFill>
          <a:ln w="5080">
            <a:solidFill>
              <a:srgbClr val="31536D"/>
            </a:solidFill>
            <a:prstDash val="solid"/>
          </a:ln>
        </p:spPr>
        <p:txBody>
          <a:bodyPr/>
          <a:p/>
        </p:txBody>
      </p:sp>
      <p:sp>
        <p:nvSpPr>
          <p:cNvPr id="21" name="Text 18"/>
          <p:cNvSpPr/>
          <p:nvPr/>
        </p:nvSpPr>
        <p:spPr>
          <a:xfrm>
            <a:off x="804672" y="3291840"/>
            <a:ext cx="3383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00" b="1" dirty="0">
                <a:solidFill>
                  <a:srgbClr val="68C9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</a:t>
            </a:r>
            <a:endParaRPr lang="en-US" sz="1100" dirty="0"/>
          </a:p>
        </p:txBody>
      </p:sp>
      <p:sp>
        <p:nvSpPr>
          <p:cNvPr id="22" name="Text 19"/>
          <p:cNvSpPr/>
          <p:nvPr/>
        </p:nvSpPr>
        <p:spPr>
          <a:xfrm>
            <a:off x="1243584" y="3264408"/>
            <a:ext cx="459028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0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Expo Navideña y ferias ciudadanas</a:t>
            </a:r>
            <a:endParaRPr lang="en-US" sz="1400" dirty="0"/>
          </a:p>
        </p:txBody>
      </p:sp>
      <p:sp>
        <p:nvSpPr>
          <p:cNvPr id="23" name="Shape 20"/>
          <p:cNvSpPr/>
          <p:nvPr/>
        </p:nvSpPr>
        <p:spPr>
          <a:xfrm>
            <a:off x="6336792" y="3191256"/>
            <a:ext cx="5385816" cy="585216"/>
          </a:xfrm>
          <a:prstGeom prst="roundRect">
            <a:avLst/>
          </a:prstGeom>
          <a:solidFill>
            <a:srgbClr val="112A43"/>
          </a:solidFill>
          <a:ln w="5080">
            <a:solidFill>
              <a:srgbClr val="31536D"/>
            </a:solidFill>
            <a:prstDash val="solid"/>
          </a:ln>
        </p:spPr>
        <p:txBody>
          <a:bodyPr/>
          <a:p/>
        </p:txBody>
      </p:sp>
      <p:sp>
        <p:nvSpPr>
          <p:cNvPr id="24" name="Text 21"/>
          <p:cNvSpPr/>
          <p:nvPr/>
        </p:nvSpPr>
        <p:spPr>
          <a:xfrm>
            <a:off x="6473952" y="3291840"/>
            <a:ext cx="3383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00" b="1" dirty="0">
                <a:solidFill>
                  <a:srgbClr val="68C9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</a:t>
            </a:r>
            <a:endParaRPr lang="en-US" sz="1100" dirty="0"/>
          </a:p>
        </p:txBody>
      </p:sp>
      <p:sp>
        <p:nvSpPr>
          <p:cNvPr id="25" name="Text 22"/>
          <p:cNvSpPr/>
          <p:nvPr/>
        </p:nvSpPr>
        <p:spPr>
          <a:xfrm>
            <a:off x="6912864" y="3264408"/>
            <a:ext cx="459028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0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Cerros de Cueca (varias ediciones)</a:t>
            </a:r>
            <a:endParaRPr lang="en-US" sz="1400" dirty="0"/>
          </a:p>
        </p:txBody>
      </p:sp>
      <p:sp>
        <p:nvSpPr>
          <p:cNvPr id="26" name="Shape 23"/>
          <p:cNvSpPr/>
          <p:nvPr/>
        </p:nvSpPr>
        <p:spPr>
          <a:xfrm>
            <a:off x="667512" y="3904488"/>
            <a:ext cx="5385816" cy="585216"/>
          </a:xfrm>
          <a:prstGeom prst="roundRect">
            <a:avLst/>
          </a:prstGeom>
          <a:solidFill>
            <a:srgbClr val="112A43"/>
          </a:solidFill>
          <a:ln w="5080">
            <a:solidFill>
              <a:srgbClr val="31536D"/>
            </a:solidFill>
            <a:prstDash val="solid"/>
          </a:ln>
        </p:spPr>
        <p:txBody>
          <a:bodyPr/>
          <a:p/>
        </p:txBody>
      </p:sp>
      <p:sp>
        <p:nvSpPr>
          <p:cNvPr id="27" name="Text 24"/>
          <p:cNvSpPr/>
          <p:nvPr/>
        </p:nvSpPr>
        <p:spPr>
          <a:xfrm>
            <a:off x="804672" y="4005072"/>
            <a:ext cx="3383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00" b="1" dirty="0">
                <a:solidFill>
                  <a:srgbClr val="68C9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</a:t>
            </a:r>
            <a:endParaRPr lang="en-US" sz="1100" dirty="0"/>
          </a:p>
        </p:txBody>
      </p:sp>
      <p:sp>
        <p:nvSpPr>
          <p:cNvPr id="28" name="Text 25"/>
          <p:cNvSpPr/>
          <p:nvPr/>
        </p:nvSpPr>
        <p:spPr>
          <a:xfrm>
            <a:off x="1243584" y="3977640"/>
            <a:ext cx="459028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0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Fiesta de la Palta Crucina</a:t>
            </a:r>
            <a:endParaRPr lang="en-US" sz="1400" dirty="0"/>
          </a:p>
        </p:txBody>
      </p:sp>
      <p:sp>
        <p:nvSpPr>
          <p:cNvPr id="29" name="Shape 26"/>
          <p:cNvSpPr/>
          <p:nvPr/>
        </p:nvSpPr>
        <p:spPr>
          <a:xfrm>
            <a:off x="6336792" y="3904488"/>
            <a:ext cx="5385816" cy="585216"/>
          </a:xfrm>
          <a:prstGeom prst="roundRect">
            <a:avLst/>
          </a:prstGeom>
          <a:solidFill>
            <a:srgbClr val="112A43"/>
          </a:solidFill>
          <a:ln w="5080">
            <a:solidFill>
              <a:srgbClr val="31536D"/>
            </a:solidFill>
            <a:prstDash val="solid"/>
          </a:ln>
        </p:spPr>
        <p:txBody>
          <a:bodyPr/>
          <a:p/>
        </p:txBody>
      </p:sp>
      <p:sp>
        <p:nvSpPr>
          <p:cNvPr id="30" name="Text 27"/>
          <p:cNvSpPr/>
          <p:nvPr/>
        </p:nvSpPr>
        <p:spPr>
          <a:xfrm>
            <a:off x="6473952" y="4005072"/>
            <a:ext cx="3383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00" b="1" dirty="0">
                <a:solidFill>
                  <a:srgbClr val="68C9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08</a:t>
            </a:r>
            <a:endParaRPr lang="en-US" sz="1100" dirty="0"/>
          </a:p>
        </p:txBody>
      </p:sp>
      <p:sp>
        <p:nvSpPr>
          <p:cNvPr id="31" name="Text 28"/>
          <p:cNvSpPr/>
          <p:nvPr/>
        </p:nvSpPr>
        <p:spPr>
          <a:xfrm>
            <a:off x="6912864" y="3977640"/>
            <a:ext cx="459028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0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Festival Laguna Verde</a:t>
            </a:r>
            <a:endParaRPr lang="en-US" sz="1400" dirty="0"/>
          </a:p>
        </p:txBody>
      </p:sp>
      <p:sp>
        <p:nvSpPr>
          <p:cNvPr id="32" name="Shape 29"/>
          <p:cNvSpPr/>
          <p:nvPr/>
        </p:nvSpPr>
        <p:spPr>
          <a:xfrm>
            <a:off x="667512" y="4617720"/>
            <a:ext cx="5385816" cy="585216"/>
          </a:xfrm>
          <a:prstGeom prst="roundRect">
            <a:avLst/>
          </a:prstGeom>
          <a:solidFill>
            <a:srgbClr val="112A43"/>
          </a:solidFill>
          <a:ln w="5080">
            <a:solidFill>
              <a:srgbClr val="31536D"/>
            </a:solidFill>
            <a:prstDash val="solid"/>
          </a:ln>
        </p:spPr>
        <p:txBody>
          <a:bodyPr/>
          <a:p/>
        </p:txBody>
      </p:sp>
      <p:sp>
        <p:nvSpPr>
          <p:cNvPr id="33" name="Text 30"/>
          <p:cNvSpPr/>
          <p:nvPr/>
        </p:nvSpPr>
        <p:spPr>
          <a:xfrm>
            <a:off x="804672" y="4718304"/>
            <a:ext cx="3383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00" b="1" dirty="0">
                <a:solidFill>
                  <a:srgbClr val="68C9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09</a:t>
            </a:r>
            <a:endParaRPr lang="en-US" sz="1100" dirty="0"/>
          </a:p>
        </p:txBody>
      </p:sp>
      <p:sp>
        <p:nvSpPr>
          <p:cNvPr id="34" name="Text 31"/>
          <p:cNvSpPr/>
          <p:nvPr/>
        </p:nvSpPr>
        <p:spPr>
          <a:xfrm>
            <a:off x="1243584" y="4690872"/>
            <a:ext cx="459028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0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Valparatango XXXIV</a:t>
            </a:r>
            <a:endParaRPr lang="en-US" sz="1400" dirty="0"/>
          </a:p>
        </p:txBody>
      </p:sp>
      <p:sp>
        <p:nvSpPr>
          <p:cNvPr id="35" name="Shape 32"/>
          <p:cNvSpPr/>
          <p:nvPr/>
        </p:nvSpPr>
        <p:spPr>
          <a:xfrm>
            <a:off x="6336792" y="4617720"/>
            <a:ext cx="5385816" cy="585216"/>
          </a:xfrm>
          <a:prstGeom prst="roundRect">
            <a:avLst/>
          </a:prstGeom>
          <a:solidFill>
            <a:srgbClr val="112A43"/>
          </a:solidFill>
          <a:ln w="5080">
            <a:solidFill>
              <a:srgbClr val="31536D"/>
            </a:solidFill>
            <a:prstDash val="solid"/>
          </a:ln>
        </p:spPr>
        <p:txBody>
          <a:bodyPr/>
          <a:p/>
        </p:txBody>
      </p:sp>
      <p:sp>
        <p:nvSpPr>
          <p:cNvPr id="36" name="Text 33"/>
          <p:cNvSpPr/>
          <p:nvPr/>
        </p:nvSpPr>
        <p:spPr>
          <a:xfrm>
            <a:off x="6473952" y="4718304"/>
            <a:ext cx="3383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00" b="1" dirty="0">
                <a:solidFill>
                  <a:srgbClr val="68C9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</a:t>
            </a:r>
            <a:endParaRPr lang="en-US" sz="1100" dirty="0"/>
          </a:p>
        </p:txBody>
      </p:sp>
      <p:sp>
        <p:nvSpPr>
          <p:cNvPr id="37" name="Text 34"/>
          <p:cNvSpPr/>
          <p:nvPr/>
        </p:nvSpPr>
        <p:spPr>
          <a:xfrm>
            <a:off x="6912864" y="4690872"/>
            <a:ext cx="459028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0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Fiesta del Cordero</a:t>
            </a:r>
            <a:endParaRPr lang="en-US" sz="1400" dirty="0"/>
          </a:p>
        </p:txBody>
      </p:sp>
      <p:sp>
        <p:nvSpPr>
          <p:cNvPr id="38" name="Shape 35"/>
          <p:cNvSpPr/>
          <p:nvPr/>
        </p:nvSpPr>
        <p:spPr>
          <a:xfrm>
            <a:off x="667512" y="5330952"/>
            <a:ext cx="5385816" cy="585216"/>
          </a:xfrm>
          <a:prstGeom prst="roundRect">
            <a:avLst/>
          </a:prstGeom>
          <a:solidFill>
            <a:srgbClr val="112A43"/>
          </a:solidFill>
          <a:ln w="5080">
            <a:solidFill>
              <a:srgbClr val="31536D"/>
            </a:solidFill>
            <a:prstDash val="solid"/>
          </a:ln>
        </p:spPr>
        <p:txBody>
          <a:bodyPr/>
          <a:p/>
        </p:txBody>
      </p:sp>
      <p:sp>
        <p:nvSpPr>
          <p:cNvPr id="39" name="Text 36"/>
          <p:cNvSpPr/>
          <p:nvPr/>
        </p:nvSpPr>
        <p:spPr>
          <a:xfrm>
            <a:off x="804672" y="5431536"/>
            <a:ext cx="3383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00" b="1" dirty="0">
                <a:solidFill>
                  <a:srgbClr val="68C9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11</a:t>
            </a:r>
            <a:endParaRPr lang="en-US" sz="1100" dirty="0"/>
          </a:p>
        </p:txBody>
      </p:sp>
      <p:sp>
        <p:nvSpPr>
          <p:cNvPr id="40" name="Text 37"/>
          <p:cNvSpPr/>
          <p:nvPr/>
        </p:nvSpPr>
        <p:spPr>
          <a:xfrm>
            <a:off x="1243584" y="5404104"/>
            <a:ext cx="459028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0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Noches de cine en Parque de las Esculturas</a:t>
            </a:r>
            <a:endParaRPr lang="en-US" sz="1400" dirty="0"/>
          </a:p>
        </p:txBody>
      </p:sp>
      <p:sp>
        <p:nvSpPr>
          <p:cNvPr id="41" name="Shape 38"/>
          <p:cNvSpPr/>
          <p:nvPr/>
        </p:nvSpPr>
        <p:spPr>
          <a:xfrm>
            <a:off x="6336792" y="5330952"/>
            <a:ext cx="5385816" cy="585216"/>
          </a:xfrm>
          <a:prstGeom prst="roundRect">
            <a:avLst/>
          </a:prstGeom>
          <a:solidFill>
            <a:srgbClr val="112A43"/>
          </a:solidFill>
          <a:ln w="5080">
            <a:solidFill>
              <a:srgbClr val="31536D"/>
            </a:solidFill>
            <a:prstDash val="solid"/>
          </a:ln>
        </p:spPr>
        <p:txBody>
          <a:bodyPr/>
          <a:p/>
        </p:txBody>
      </p:sp>
      <p:sp>
        <p:nvSpPr>
          <p:cNvPr id="42" name="Text 39"/>
          <p:cNvSpPr/>
          <p:nvPr/>
        </p:nvSpPr>
        <p:spPr>
          <a:xfrm>
            <a:off x="6473952" y="5431536"/>
            <a:ext cx="3383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00" b="1" dirty="0">
                <a:solidFill>
                  <a:srgbClr val="68C9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12</a:t>
            </a:r>
            <a:endParaRPr lang="en-US" sz="1100" dirty="0"/>
          </a:p>
        </p:txBody>
      </p:sp>
      <p:sp>
        <p:nvSpPr>
          <p:cNvPr id="43" name="Text 40"/>
          <p:cNvSpPr/>
          <p:nvPr/>
        </p:nvSpPr>
        <p:spPr>
          <a:xfrm>
            <a:off x="6912864" y="5404104"/>
            <a:ext cx="459028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0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Plaza de Abastos y Mercado Barón</a:t>
            </a:r>
            <a:endParaRPr lang="en-US" sz="1400" dirty="0"/>
          </a:p>
        </p:txBody>
      </p:sp>
      <p:sp>
        <p:nvSpPr>
          <p:cNvPr id="44" name="Shape 41"/>
          <p:cNvSpPr/>
          <p:nvPr/>
        </p:nvSpPr>
        <p:spPr>
          <a:xfrm>
            <a:off x="566928" y="6528816"/>
            <a:ext cx="11018520" cy="0"/>
          </a:xfrm>
          <a:prstGeom prst="line">
            <a:avLst/>
          </a:prstGeom>
          <a:solidFill>
            <a:srgbClr val="071626"/>
          </a:solidFill>
          <a:ln w="7620">
            <a:solidFill>
              <a:srgbClr val="31536D"/>
            </a:solidFill>
            <a:prstDash val="solid"/>
          </a:ln>
        </p:spPr>
        <p:txBody>
          <a:bodyPr/>
          <a:p/>
        </p:txBody>
      </p:sp>
      <p:sp>
        <p:nvSpPr>
          <p:cNvPr id="45" name="Text 42"/>
          <p:cNvSpPr/>
          <p:nvPr/>
        </p:nvSpPr>
        <p:spPr>
          <a:xfrm>
            <a:off x="594360" y="6556248"/>
            <a:ext cx="9144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800" dirty="0">
                <a:solidFill>
                  <a:srgbClr val="B9CED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JEMC DRONES SpA · Presentación corporativa 2026</a:t>
            </a:r>
            <a:endParaRPr lang="en-US" sz="800" dirty="0"/>
          </a:p>
        </p:txBody>
      </p:sp>
      <p:sp>
        <p:nvSpPr>
          <p:cNvPr id="46" name="Text 43"/>
          <p:cNvSpPr/>
          <p:nvPr/>
        </p:nvSpPr>
        <p:spPr>
          <a:xfrm>
            <a:off x="11082528" y="6537960"/>
            <a:ext cx="475488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04000"/>
              </a:lnSpc>
              <a:buNone/>
            </a:pPr>
            <a:r>
              <a:rPr lang="en-US" sz="800" b="1" dirty="0">
                <a:solidFill>
                  <a:srgbClr val="68C9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14</a:t>
            </a:r>
            <a:endParaRPr lang="en-US" sz="800" dirty="0"/>
          </a:p>
        </p:txBody>
      </p:sp>
      <p:sp>
        <p:nvSpPr>
          <p:cNvPr id="47" name="TextBox 46"/>
          <p:cNvSpPr txBox="1"/>
          <p:nvPr/>
        </p:nvSpPr>
        <p:spPr>
          <a:xfrm>
            <a:off x="10637520" y="6601968"/>
            <a:ext cx="1307592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 b="1">
                <a:solidFill>
                  <a:srgbClr val="17A6C0"/>
                </a:solidFill>
              </a:defRPr>
            </a:pPr>
            <a:r>
              <a:t>jemc.cl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716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512064" y="475488"/>
            <a:ext cx="384048" cy="22860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4" name="Text 2"/>
          <p:cNvSpPr/>
          <p:nvPr/>
        </p:nvSpPr>
        <p:spPr>
          <a:xfrm>
            <a:off x="987552" y="365760"/>
            <a:ext cx="7315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900" b="1" spc="200" kern="0" dirty="0">
                <a:solidFill>
                  <a:srgbClr val="9DE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14 / TRABAJOS DOCUMENTADOS</a:t>
            </a:r>
            <a:endParaRPr lang="en-US" sz="900" dirty="0"/>
          </a:p>
        </p:txBody>
      </p:sp>
      <p:pic>
        <p:nvPicPr>
          <p:cNvPr id="5" name="Image 0" descr="/mnt/data/_jemc_deck_assets/logo_slide_v6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89920" y="338328"/>
            <a:ext cx="832104" cy="832104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03504" y="859536"/>
            <a:ext cx="10698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100" b="1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Antecedentes desde 2023</a:t>
            </a:r>
            <a:endParaRPr lang="en-US" sz="3100" dirty="0"/>
          </a:p>
        </p:txBody>
      </p:sp>
      <p:sp>
        <p:nvSpPr>
          <p:cNvPr id="7" name="Text 4"/>
          <p:cNvSpPr/>
          <p:nvPr/>
        </p:nvSpPr>
        <p:spPr>
          <a:xfrm>
            <a:off x="603504" y="1435608"/>
            <a:ext cx="10469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B9CED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Servicios y actividades consignados en el documento original.</a:t>
            </a:r>
            <a:endParaRPr lang="en-US" sz="1600" dirty="0"/>
          </a:p>
        </p:txBody>
      </p:sp>
      <p:pic>
        <p:nvPicPr>
          <p:cNvPr id="8" name="Image 1" descr="/mnt/data/_jemc_deck_assets/comunidad.jpg">    </p:cNvPr>
          <p:cNvPicPr>
            <a:picLocks noChangeAspect="1"/>
          </p:cNvPicPr>
          <p:nvPr/>
        </p:nvPicPr>
        <p:blipFill>
          <a:blip r:embed="rId2"/>
          <a:srcRect l="24571" r="24571" t="0" b="0"/>
          <a:stretch/>
        </p:blipFill>
        <p:spPr>
          <a:xfrm>
            <a:off x="6144768" y="1618488"/>
            <a:ext cx="5394960" cy="4544568"/>
          </a:xfrm>
          <a:prstGeom prst="rect">
            <a:avLst/>
          </a:prstGeom>
        </p:spPr>
      </p:pic>
      <p:sp>
        <p:nvSpPr>
          <p:cNvPr id="9" name="Shape 5"/>
          <p:cNvSpPr/>
          <p:nvPr/>
        </p:nvSpPr>
        <p:spPr>
          <a:xfrm>
            <a:off x="685800" y="1810512"/>
            <a:ext cx="73152" cy="320040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10" name="Text 6"/>
          <p:cNvSpPr/>
          <p:nvPr/>
        </p:nvSpPr>
        <p:spPr>
          <a:xfrm>
            <a:off x="877824" y="1773936"/>
            <a:ext cx="489204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0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Aniversario N.º 132 de San Pedro (2023)</a:t>
            </a:r>
            <a:endParaRPr lang="en-US" sz="1500" dirty="0"/>
          </a:p>
        </p:txBody>
      </p:sp>
      <p:sp>
        <p:nvSpPr>
          <p:cNvPr id="11" name="Shape 7"/>
          <p:cNvSpPr/>
          <p:nvPr/>
        </p:nvSpPr>
        <p:spPr>
          <a:xfrm>
            <a:off x="685800" y="2423160"/>
            <a:ext cx="73152" cy="320040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12" name="Text 8"/>
          <p:cNvSpPr/>
          <p:nvPr/>
        </p:nvSpPr>
        <p:spPr>
          <a:xfrm>
            <a:off x="877824" y="2386584"/>
            <a:ext cx="489204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0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Carnaval Rodelillo (2023)</a:t>
            </a:r>
            <a:endParaRPr lang="en-US" sz="1500" dirty="0"/>
          </a:p>
        </p:txBody>
      </p:sp>
      <p:sp>
        <p:nvSpPr>
          <p:cNvPr id="13" name="Shape 9"/>
          <p:cNvSpPr/>
          <p:nvPr/>
        </p:nvSpPr>
        <p:spPr>
          <a:xfrm>
            <a:off x="685800" y="3035808"/>
            <a:ext cx="73152" cy="320040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14" name="Text 10"/>
          <p:cNvSpPr/>
          <p:nvPr/>
        </p:nvSpPr>
        <p:spPr>
          <a:xfrm>
            <a:off x="877824" y="2999232"/>
            <a:ext cx="489204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0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Trashumancia, Illapel</a:t>
            </a:r>
            <a:endParaRPr lang="en-US" sz="1500" dirty="0"/>
          </a:p>
        </p:txBody>
      </p:sp>
      <p:sp>
        <p:nvSpPr>
          <p:cNvPr id="15" name="Shape 11"/>
          <p:cNvSpPr/>
          <p:nvPr/>
        </p:nvSpPr>
        <p:spPr>
          <a:xfrm>
            <a:off x="685800" y="3648456"/>
            <a:ext cx="73152" cy="320040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16" name="Text 12"/>
          <p:cNvSpPr/>
          <p:nvPr/>
        </p:nvSpPr>
        <p:spPr>
          <a:xfrm>
            <a:off x="877824" y="3611880"/>
            <a:ext cx="489204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0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Boulevard Salvador Donoso</a:t>
            </a:r>
            <a:endParaRPr lang="en-US" sz="1500" dirty="0"/>
          </a:p>
        </p:txBody>
      </p:sp>
      <p:sp>
        <p:nvSpPr>
          <p:cNvPr id="17" name="Shape 13"/>
          <p:cNvSpPr/>
          <p:nvPr/>
        </p:nvSpPr>
        <p:spPr>
          <a:xfrm>
            <a:off x="685800" y="4261104"/>
            <a:ext cx="73152" cy="320040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18" name="Text 14"/>
          <p:cNvSpPr/>
          <p:nvPr/>
        </p:nvSpPr>
        <p:spPr>
          <a:xfrm>
            <a:off x="877824" y="4224528"/>
            <a:ext cx="489204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0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Fiesta de la Primavera</a:t>
            </a:r>
            <a:endParaRPr lang="en-US" sz="1500" dirty="0"/>
          </a:p>
        </p:txBody>
      </p:sp>
      <p:sp>
        <p:nvSpPr>
          <p:cNvPr id="19" name="Shape 15"/>
          <p:cNvSpPr/>
          <p:nvPr/>
        </p:nvSpPr>
        <p:spPr>
          <a:xfrm>
            <a:off x="685800" y="4873752"/>
            <a:ext cx="73152" cy="320040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20" name="Text 16"/>
          <p:cNvSpPr/>
          <p:nvPr/>
        </p:nvSpPr>
        <p:spPr>
          <a:xfrm>
            <a:off x="877824" y="4837176"/>
            <a:ext cx="489204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0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Vigilancia durante Año Nuevo</a:t>
            </a:r>
            <a:endParaRPr lang="en-US" sz="1500" dirty="0"/>
          </a:p>
        </p:txBody>
      </p:sp>
      <p:sp>
        <p:nvSpPr>
          <p:cNvPr id="21" name="Shape 17"/>
          <p:cNvSpPr/>
          <p:nvPr/>
        </p:nvSpPr>
        <p:spPr>
          <a:xfrm>
            <a:off x="566928" y="6528816"/>
            <a:ext cx="11018520" cy="0"/>
          </a:xfrm>
          <a:prstGeom prst="line">
            <a:avLst/>
          </a:prstGeom>
          <a:solidFill>
            <a:srgbClr val="071626"/>
          </a:solidFill>
          <a:ln w="7620">
            <a:solidFill>
              <a:srgbClr val="31536D"/>
            </a:solidFill>
            <a:prstDash val="solid"/>
          </a:ln>
        </p:spPr>
        <p:txBody>
          <a:bodyPr/>
          <a:p/>
        </p:txBody>
      </p:sp>
      <p:sp>
        <p:nvSpPr>
          <p:cNvPr id="22" name="Text 18"/>
          <p:cNvSpPr/>
          <p:nvPr/>
        </p:nvSpPr>
        <p:spPr>
          <a:xfrm>
            <a:off x="594360" y="6556248"/>
            <a:ext cx="9144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800" dirty="0">
                <a:solidFill>
                  <a:srgbClr val="B9CED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JEMC DRONES SpA · Presentación corporativa 2026</a:t>
            </a:r>
            <a:endParaRPr lang="en-US" sz="800" dirty="0"/>
          </a:p>
        </p:txBody>
      </p:sp>
      <p:sp>
        <p:nvSpPr>
          <p:cNvPr id="23" name="Text 19"/>
          <p:cNvSpPr/>
          <p:nvPr/>
        </p:nvSpPr>
        <p:spPr>
          <a:xfrm>
            <a:off x="11082528" y="6537960"/>
            <a:ext cx="475488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04000"/>
              </a:lnSpc>
              <a:buNone/>
            </a:pPr>
            <a:r>
              <a:rPr lang="en-US" sz="800" b="1" dirty="0">
                <a:solidFill>
                  <a:srgbClr val="68C9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15</a:t>
            </a:r>
            <a:endParaRPr lang="en-US" sz="800" dirty="0"/>
          </a:p>
        </p:txBody>
      </p:sp>
      <p:sp>
        <p:nvSpPr>
          <p:cNvPr id="24" name="TextBox 23"/>
          <p:cNvSpPr txBox="1"/>
          <p:nvPr/>
        </p:nvSpPr>
        <p:spPr>
          <a:xfrm>
            <a:off x="10637520" y="6601968"/>
            <a:ext cx="1307592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 b="1">
                <a:solidFill>
                  <a:srgbClr val="17A6C0"/>
                </a:solidFill>
              </a:defRPr>
            </a:pPr>
            <a:r>
              <a:t>jemc.cl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716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512064" y="475488"/>
            <a:ext cx="384048" cy="22860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4" name="Text 2"/>
          <p:cNvSpPr/>
          <p:nvPr/>
        </p:nvSpPr>
        <p:spPr>
          <a:xfrm>
            <a:off x="987552" y="365760"/>
            <a:ext cx="7315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900" b="1" spc="200" kern="0" dirty="0">
                <a:solidFill>
                  <a:srgbClr val="9DE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15 / MUNICIPALIDADES</a:t>
            </a:r>
            <a:endParaRPr lang="en-US" sz="900" dirty="0"/>
          </a:p>
        </p:txBody>
      </p:sp>
      <p:pic>
        <p:nvPicPr>
          <p:cNvPr id="5" name="Image 0" descr="/mnt/data/_jemc_deck_assets/logo_slide_v6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89920" y="338328"/>
            <a:ext cx="832104" cy="832104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03504" y="859536"/>
            <a:ext cx="10698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100" b="1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Municipalidades mencionadas</a:t>
            </a:r>
            <a:endParaRPr lang="en-US" sz="3100" dirty="0"/>
          </a:p>
        </p:txBody>
      </p:sp>
      <p:sp>
        <p:nvSpPr>
          <p:cNvPr id="7" name="Text 4"/>
          <p:cNvSpPr/>
          <p:nvPr/>
        </p:nvSpPr>
        <p:spPr>
          <a:xfrm>
            <a:off x="603504" y="1435608"/>
            <a:ext cx="10469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B9CED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24 comunas figuran en la carpeta corporativa original.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694944" y="1837944"/>
            <a:ext cx="45720" cy="246888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9" name="Text 6"/>
          <p:cNvSpPr/>
          <p:nvPr/>
        </p:nvSpPr>
        <p:spPr>
          <a:xfrm>
            <a:off x="896112" y="1764792"/>
            <a:ext cx="3346704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0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Combarbalá</a:t>
            </a:r>
            <a:endParaRPr lang="en-US" sz="1500" dirty="0"/>
          </a:p>
        </p:txBody>
      </p:sp>
      <p:sp>
        <p:nvSpPr>
          <p:cNvPr id="10" name="Shape 7"/>
          <p:cNvSpPr/>
          <p:nvPr/>
        </p:nvSpPr>
        <p:spPr>
          <a:xfrm>
            <a:off x="694944" y="2354580"/>
            <a:ext cx="45720" cy="246888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11" name="Text 8"/>
          <p:cNvSpPr/>
          <p:nvPr/>
        </p:nvSpPr>
        <p:spPr>
          <a:xfrm>
            <a:off x="896112" y="2281428"/>
            <a:ext cx="3346704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0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Andacollo</a:t>
            </a:r>
            <a:endParaRPr lang="en-US" sz="1500" dirty="0"/>
          </a:p>
        </p:txBody>
      </p:sp>
      <p:sp>
        <p:nvSpPr>
          <p:cNvPr id="12" name="Shape 9"/>
          <p:cNvSpPr/>
          <p:nvPr/>
        </p:nvSpPr>
        <p:spPr>
          <a:xfrm>
            <a:off x="694944" y="2871216"/>
            <a:ext cx="45720" cy="246888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13" name="Text 10"/>
          <p:cNvSpPr/>
          <p:nvPr/>
        </p:nvSpPr>
        <p:spPr>
          <a:xfrm>
            <a:off x="896112" y="2798064"/>
            <a:ext cx="3346704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0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Ovalle</a:t>
            </a:r>
            <a:endParaRPr lang="en-US" sz="1500" dirty="0"/>
          </a:p>
        </p:txBody>
      </p:sp>
      <p:sp>
        <p:nvSpPr>
          <p:cNvPr id="14" name="Shape 11"/>
          <p:cNvSpPr/>
          <p:nvPr/>
        </p:nvSpPr>
        <p:spPr>
          <a:xfrm>
            <a:off x="694944" y="3387852"/>
            <a:ext cx="45720" cy="246888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15" name="Text 12"/>
          <p:cNvSpPr/>
          <p:nvPr/>
        </p:nvSpPr>
        <p:spPr>
          <a:xfrm>
            <a:off x="896112" y="3314700"/>
            <a:ext cx="3346704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0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Hualpén</a:t>
            </a:r>
            <a:endParaRPr lang="en-US" sz="1500" dirty="0"/>
          </a:p>
        </p:txBody>
      </p:sp>
      <p:sp>
        <p:nvSpPr>
          <p:cNvPr id="16" name="Shape 13"/>
          <p:cNvSpPr/>
          <p:nvPr/>
        </p:nvSpPr>
        <p:spPr>
          <a:xfrm>
            <a:off x="694944" y="3904488"/>
            <a:ext cx="45720" cy="246888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17" name="Text 14"/>
          <p:cNvSpPr/>
          <p:nvPr/>
        </p:nvSpPr>
        <p:spPr>
          <a:xfrm>
            <a:off x="896112" y="3831336"/>
            <a:ext cx="3346704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0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Valparaíso</a:t>
            </a:r>
            <a:endParaRPr lang="en-US" sz="1500" dirty="0"/>
          </a:p>
        </p:txBody>
      </p:sp>
      <p:sp>
        <p:nvSpPr>
          <p:cNvPr id="18" name="Shape 15"/>
          <p:cNvSpPr/>
          <p:nvPr/>
        </p:nvSpPr>
        <p:spPr>
          <a:xfrm>
            <a:off x="694944" y="4421124"/>
            <a:ext cx="45720" cy="246888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19" name="Text 16"/>
          <p:cNvSpPr/>
          <p:nvPr/>
        </p:nvSpPr>
        <p:spPr>
          <a:xfrm>
            <a:off x="896112" y="4347972"/>
            <a:ext cx="3346704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0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San Pedro</a:t>
            </a:r>
            <a:endParaRPr lang="en-US" sz="1500" dirty="0"/>
          </a:p>
        </p:txBody>
      </p:sp>
      <p:sp>
        <p:nvSpPr>
          <p:cNvPr id="20" name="Shape 17"/>
          <p:cNvSpPr/>
          <p:nvPr/>
        </p:nvSpPr>
        <p:spPr>
          <a:xfrm>
            <a:off x="694944" y="4937760"/>
            <a:ext cx="45720" cy="246888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21" name="Text 18"/>
          <p:cNvSpPr/>
          <p:nvPr/>
        </p:nvSpPr>
        <p:spPr>
          <a:xfrm>
            <a:off x="896112" y="4864608"/>
            <a:ext cx="3346704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0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Punitaqui</a:t>
            </a:r>
            <a:endParaRPr lang="en-US" sz="1500" dirty="0"/>
          </a:p>
        </p:txBody>
      </p:sp>
      <p:sp>
        <p:nvSpPr>
          <p:cNvPr id="22" name="Shape 19"/>
          <p:cNvSpPr/>
          <p:nvPr/>
        </p:nvSpPr>
        <p:spPr>
          <a:xfrm>
            <a:off x="694944" y="5454396"/>
            <a:ext cx="45720" cy="246888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23" name="Text 20"/>
          <p:cNvSpPr/>
          <p:nvPr/>
        </p:nvSpPr>
        <p:spPr>
          <a:xfrm>
            <a:off x="896112" y="5381244"/>
            <a:ext cx="3346704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0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Marchigüé</a:t>
            </a:r>
            <a:endParaRPr lang="en-US" sz="1500" dirty="0"/>
          </a:p>
        </p:txBody>
      </p:sp>
      <p:sp>
        <p:nvSpPr>
          <p:cNvPr id="24" name="Shape 21"/>
          <p:cNvSpPr/>
          <p:nvPr/>
        </p:nvSpPr>
        <p:spPr>
          <a:xfrm>
            <a:off x="4498848" y="1837944"/>
            <a:ext cx="45720" cy="246888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25" name="Text 22"/>
          <p:cNvSpPr/>
          <p:nvPr/>
        </p:nvSpPr>
        <p:spPr>
          <a:xfrm>
            <a:off x="4700016" y="1764792"/>
            <a:ext cx="3346704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0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Los Vilos</a:t>
            </a:r>
            <a:endParaRPr lang="en-US" sz="1500" dirty="0"/>
          </a:p>
        </p:txBody>
      </p:sp>
      <p:sp>
        <p:nvSpPr>
          <p:cNvPr id="26" name="Shape 23"/>
          <p:cNvSpPr/>
          <p:nvPr/>
        </p:nvSpPr>
        <p:spPr>
          <a:xfrm>
            <a:off x="4498848" y="2354580"/>
            <a:ext cx="45720" cy="246888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27" name="Text 24"/>
          <p:cNvSpPr/>
          <p:nvPr/>
        </p:nvSpPr>
        <p:spPr>
          <a:xfrm>
            <a:off x="4700016" y="2281428"/>
            <a:ext cx="3346704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0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 Florida</a:t>
            </a:r>
            <a:endParaRPr lang="en-US" sz="1500" dirty="0"/>
          </a:p>
        </p:txBody>
      </p:sp>
      <p:sp>
        <p:nvSpPr>
          <p:cNvPr id="28" name="Shape 25"/>
          <p:cNvSpPr/>
          <p:nvPr/>
        </p:nvSpPr>
        <p:spPr>
          <a:xfrm>
            <a:off x="4498848" y="2871216"/>
            <a:ext cx="45720" cy="246888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29" name="Text 26"/>
          <p:cNvSpPr/>
          <p:nvPr/>
        </p:nvSpPr>
        <p:spPr>
          <a:xfrm>
            <a:off x="4700016" y="2798064"/>
            <a:ext cx="3346704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0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 Cisterna</a:t>
            </a:r>
            <a:endParaRPr lang="en-US" sz="1500" dirty="0"/>
          </a:p>
        </p:txBody>
      </p:sp>
      <p:sp>
        <p:nvSpPr>
          <p:cNvPr id="30" name="Shape 27"/>
          <p:cNvSpPr/>
          <p:nvPr/>
        </p:nvSpPr>
        <p:spPr>
          <a:xfrm>
            <a:off x="4498848" y="3387852"/>
            <a:ext cx="45720" cy="246888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31" name="Text 28"/>
          <p:cNvSpPr/>
          <p:nvPr/>
        </p:nvSpPr>
        <p:spPr>
          <a:xfrm>
            <a:off x="4700016" y="3314700"/>
            <a:ext cx="3346704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0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 Calera</a:t>
            </a:r>
            <a:endParaRPr lang="en-US" sz="1500" dirty="0"/>
          </a:p>
        </p:txBody>
      </p:sp>
      <p:sp>
        <p:nvSpPr>
          <p:cNvPr id="32" name="Shape 29"/>
          <p:cNvSpPr/>
          <p:nvPr/>
        </p:nvSpPr>
        <p:spPr>
          <a:xfrm>
            <a:off x="4498848" y="3904488"/>
            <a:ext cx="45720" cy="246888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33" name="Text 30"/>
          <p:cNvSpPr/>
          <p:nvPr/>
        </p:nvSpPr>
        <p:spPr>
          <a:xfrm>
            <a:off x="4700016" y="3831336"/>
            <a:ext cx="3346704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0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Illapel</a:t>
            </a:r>
            <a:endParaRPr lang="en-US" sz="1500" dirty="0"/>
          </a:p>
        </p:txBody>
      </p:sp>
      <p:sp>
        <p:nvSpPr>
          <p:cNvPr id="34" name="Shape 31"/>
          <p:cNvSpPr/>
          <p:nvPr/>
        </p:nvSpPr>
        <p:spPr>
          <a:xfrm>
            <a:off x="4498848" y="4421124"/>
            <a:ext cx="45720" cy="246888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35" name="Text 32"/>
          <p:cNvSpPr/>
          <p:nvPr/>
        </p:nvSpPr>
        <p:spPr>
          <a:xfrm>
            <a:off x="4700016" y="4347972"/>
            <a:ext cx="3346704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0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Hijuelas</a:t>
            </a:r>
            <a:endParaRPr lang="en-US" sz="1500" dirty="0"/>
          </a:p>
        </p:txBody>
      </p:sp>
      <p:sp>
        <p:nvSpPr>
          <p:cNvPr id="36" name="Shape 33"/>
          <p:cNvSpPr/>
          <p:nvPr/>
        </p:nvSpPr>
        <p:spPr>
          <a:xfrm>
            <a:off x="4498848" y="4937760"/>
            <a:ext cx="45720" cy="246888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37" name="Text 34"/>
          <p:cNvSpPr/>
          <p:nvPr/>
        </p:nvSpPr>
        <p:spPr>
          <a:xfrm>
            <a:off x="4700016" y="4864608"/>
            <a:ext cx="3346704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0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Peñalolén</a:t>
            </a:r>
            <a:endParaRPr lang="en-US" sz="1500" dirty="0"/>
          </a:p>
        </p:txBody>
      </p:sp>
      <p:sp>
        <p:nvSpPr>
          <p:cNvPr id="38" name="Shape 35"/>
          <p:cNvSpPr/>
          <p:nvPr/>
        </p:nvSpPr>
        <p:spPr>
          <a:xfrm>
            <a:off x="4498848" y="5454396"/>
            <a:ext cx="45720" cy="246888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39" name="Text 36"/>
          <p:cNvSpPr/>
          <p:nvPr/>
        </p:nvSpPr>
        <p:spPr>
          <a:xfrm>
            <a:off x="4700016" y="5381244"/>
            <a:ext cx="3346704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0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Concón</a:t>
            </a:r>
            <a:endParaRPr lang="en-US" sz="1500" dirty="0"/>
          </a:p>
        </p:txBody>
      </p:sp>
      <p:sp>
        <p:nvSpPr>
          <p:cNvPr id="40" name="Shape 37"/>
          <p:cNvSpPr/>
          <p:nvPr/>
        </p:nvSpPr>
        <p:spPr>
          <a:xfrm>
            <a:off x="8302752" y="1837944"/>
            <a:ext cx="45720" cy="246888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41" name="Text 38"/>
          <p:cNvSpPr/>
          <p:nvPr/>
        </p:nvSpPr>
        <p:spPr>
          <a:xfrm>
            <a:off x="8503920" y="1764792"/>
            <a:ext cx="3346704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0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Santa Cruz</a:t>
            </a:r>
            <a:endParaRPr lang="en-US" sz="1500" dirty="0"/>
          </a:p>
        </p:txBody>
      </p:sp>
      <p:sp>
        <p:nvSpPr>
          <p:cNvPr id="42" name="Shape 39"/>
          <p:cNvSpPr/>
          <p:nvPr/>
        </p:nvSpPr>
        <p:spPr>
          <a:xfrm>
            <a:off x="8302752" y="2354580"/>
            <a:ext cx="45720" cy="246888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43" name="Text 40"/>
          <p:cNvSpPr/>
          <p:nvPr/>
        </p:nvSpPr>
        <p:spPr>
          <a:xfrm>
            <a:off x="8503920" y="2281428"/>
            <a:ext cx="3346704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0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 Cruz</a:t>
            </a:r>
            <a:endParaRPr lang="en-US" sz="1500" dirty="0"/>
          </a:p>
        </p:txBody>
      </p:sp>
      <p:sp>
        <p:nvSpPr>
          <p:cNvPr id="44" name="Shape 41"/>
          <p:cNvSpPr/>
          <p:nvPr/>
        </p:nvSpPr>
        <p:spPr>
          <a:xfrm>
            <a:off x="8302752" y="2871216"/>
            <a:ext cx="45720" cy="246888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45" name="Text 42"/>
          <p:cNvSpPr/>
          <p:nvPr/>
        </p:nvSpPr>
        <p:spPr>
          <a:xfrm>
            <a:off x="8503920" y="2798064"/>
            <a:ext cx="3346704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0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Peralillo</a:t>
            </a:r>
            <a:endParaRPr lang="en-US" sz="1500" dirty="0"/>
          </a:p>
        </p:txBody>
      </p:sp>
      <p:sp>
        <p:nvSpPr>
          <p:cNvPr id="46" name="Shape 43"/>
          <p:cNvSpPr/>
          <p:nvPr/>
        </p:nvSpPr>
        <p:spPr>
          <a:xfrm>
            <a:off x="8302752" y="3387852"/>
            <a:ext cx="45720" cy="246888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47" name="Text 44"/>
          <p:cNvSpPr/>
          <p:nvPr/>
        </p:nvSpPr>
        <p:spPr>
          <a:xfrm>
            <a:off x="8503920" y="3314700"/>
            <a:ext cx="3346704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0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Peñaflor</a:t>
            </a:r>
            <a:endParaRPr lang="en-US" sz="1500" dirty="0"/>
          </a:p>
        </p:txBody>
      </p:sp>
      <p:sp>
        <p:nvSpPr>
          <p:cNvPr id="48" name="Shape 45"/>
          <p:cNvSpPr/>
          <p:nvPr/>
        </p:nvSpPr>
        <p:spPr>
          <a:xfrm>
            <a:off x="8302752" y="3904488"/>
            <a:ext cx="45720" cy="246888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49" name="Text 46"/>
          <p:cNvSpPr/>
          <p:nvPr/>
        </p:nvSpPr>
        <p:spPr>
          <a:xfrm>
            <a:off x="8503920" y="3831336"/>
            <a:ext cx="3346704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0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Nancagua</a:t>
            </a:r>
            <a:endParaRPr lang="en-US" sz="1500" dirty="0"/>
          </a:p>
        </p:txBody>
      </p:sp>
      <p:sp>
        <p:nvSpPr>
          <p:cNvPr id="50" name="Shape 47"/>
          <p:cNvSpPr/>
          <p:nvPr/>
        </p:nvSpPr>
        <p:spPr>
          <a:xfrm>
            <a:off x="8302752" y="4421124"/>
            <a:ext cx="45720" cy="246888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51" name="Text 48"/>
          <p:cNvSpPr/>
          <p:nvPr/>
        </p:nvSpPr>
        <p:spPr>
          <a:xfrm>
            <a:off x="8503920" y="4347972"/>
            <a:ext cx="3346704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0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Mostazal</a:t>
            </a:r>
            <a:endParaRPr lang="en-US" sz="1500" dirty="0"/>
          </a:p>
        </p:txBody>
      </p:sp>
      <p:sp>
        <p:nvSpPr>
          <p:cNvPr id="52" name="Shape 49"/>
          <p:cNvSpPr/>
          <p:nvPr/>
        </p:nvSpPr>
        <p:spPr>
          <a:xfrm>
            <a:off x="8302752" y="4937760"/>
            <a:ext cx="45720" cy="246888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53" name="Text 50"/>
          <p:cNvSpPr/>
          <p:nvPr/>
        </p:nvSpPr>
        <p:spPr>
          <a:xfrm>
            <a:off x="8503920" y="4864608"/>
            <a:ext cx="3346704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0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Litueche</a:t>
            </a:r>
            <a:endParaRPr lang="en-US" sz="1500" dirty="0"/>
          </a:p>
        </p:txBody>
      </p:sp>
      <p:sp>
        <p:nvSpPr>
          <p:cNvPr id="54" name="Shape 51"/>
          <p:cNvSpPr/>
          <p:nvPr/>
        </p:nvSpPr>
        <p:spPr>
          <a:xfrm>
            <a:off x="8302752" y="5454396"/>
            <a:ext cx="45720" cy="246888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55" name="Text 52"/>
          <p:cNvSpPr/>
          <p:nvPr/>
        </p:nvSpPr>
        <p:spPr>
          <a:xfrm>
            <a:off x="8503920" y="5381244"/>
            <a:ext cx="3346704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0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 Estrella</a:t>
            </a:r>
            <a:endParaRPr lang="en-US" sz="1500" dirty="0"/>
          </a:p>
        </p:txBody>
      </p:sp>
      <p:sp>
        <p:nvSpPr>
          <p:cNvPr id="56" name="Text 53"/>
          <p:cNvSpPr/>
          <p:nvPr/>
        </p:nvSpPr>
        <p:spPr>
          <a:xfrm>
            <a:off x="676656" y="6199632"/>
            <a:ext cx="10698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000" dirty="0">
                <a:solidFill>
                  <a:srgbClr val="B9CED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Municipalidades incluidas en la presentación; no implica contratos actualmente vigentes.</a:t>
            </a:r>
            <a:endParaRPr lang="en-US" sz="1000" dirty="0"/>
          </a:p>
        </p:txBody>
      </p:sp>
      <p:sp>
        <p:nvSpPr>
          <p:cNvPr id="57" name="Shape 54"/>
          <p:cNvSpPr/>
          <p:nvPr/>
        </p:nvSpPr>
        <p:spPr>
          <a:xfrm>
            <a:off x="566928" y="6528816"/>
            <a:ext cx="11018520" cy="0"/>
          </a:xfrm>
          <a:prstGeom prst="line">
            <a:avLst/>
          </a:prstGeom>
          <a:solidFill>
            <a:srgbClr val="071626"/>
          </a:solidFill>
          <a:ln w="7620">
            <a:solidFill>
              <a:srgbClr val="31536D"/>
            </a:solidFill>
            <a:prstDash val="solid"/>
          </a:ln>
        </p:spPr>
        <p:txBody>
          <a:bodyPr/>
          <a:p/>
        </p:txBody>
      </p:sp>
      <p:sp>
        <p:nvSpPr>
          <p:cNvPr id="58" name="Text 55"/>
          <p:cNvSpPr/>
          <p:nvPr/>
        </p:nvSpPr>
        <p:spPr>
          <a:xfrm>
            <a:off x="594360" y="6556248"/>
            <a:ext cx="9144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800" dirty="0">
                <a:solidFill>
                  <a:srgbClr val="B9CED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JEMC DRONES SpA · Presentación corporativa 2026</a:t>
            </a:r>
            <a:endParaRPr lang="en-US" sz="800" dirty="0"/>
          </a:p>
        </p:txBody>
      </p:sp>
      <p:sp>
        <p:nvSpPr>
          <p:cNvPr id="59" name="Text 56"/>
          <p:cNvSpPr/>
          <p:nvPr/>
        </p:nvSpPr>
        <p:spPr>
          <a:xfrm>
            <a:off x="11082528" y="6537960"/>
            <a:ext cx="475488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04000"/>
              </a:lnSpc>
              <a:buNone/>
            </a:pPr>
            <a:r>
              <a:rPr lang="en-US" sz="800" b="1" dirty="0">
                <a:solidFill>
                  <a:srgbClr val="68C9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16</a:t>
            </a:r>
            <a:endParaRPr lang="en-US" sz="800" dirty="0"/>
          </a:p>
        </p:txBody>
      </p:sp>
      <p:sp>
        <p:nvSpPr>
          <p:cNvPr id="60" name="TextBox 59"/>
          <p:cNvSpPr txBox="1"/>
          <p:nvPr/>
        </p:nvSpPr>
        <p:spPr>
          <a:xfrm>
            <a:off x="10637520" y="6601968"/>
            <a:ext cx="1307592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 b="1">
                <a:solidFill>
                  <a:srgbClr val="17A6C0"/>
                </a:solidFill>
              </a:defRPr>
            </a:pPr>
            <a:r>
              <a:t>jemc.cl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716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512064" y="475488"/>
            <a:ext cx="384048" cy="22860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4" name="Text 2"/>
          <p:cNvSpPr/>
          <p:nvPr/>
        </p:nvSpPr>
        <p:spPr>
          <a:xfrm>
            <a:off x="987552" y="365760"/>
            <a:ext cx="7315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900" b="1" spc="200" kern="0" dirty="0">
                <a:solidFill>
                  <a:srgbClr val="9DE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16 / INSTITUCIONES</a:t>
            </a:r>
            <a:endParaRPr lang="en-US" sz="900" dirty="0"/>
          </a:p>
        </p:txBody>
      </p:sp>
      <p:pic>
        <p:nvPicPr>
          <p:cNvPr id="5" name="Image 0" descr="/mnt/data/_jemc_deck_assets/logo_slide_v6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89920" y="338328"/>
            <a:ext cx="832104" cy="832104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03504" y="859536"/>
            <a:ext cx="10698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100" b="1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Instituciones mencionadas</a:t>
            </a:r>
            <a:endParaRPr lang="en-US" sz="3100" dirty="0"/>
          </a:p>
        </p:txBody>
      </p:sp>
      <p:sp>
        <p:nvSpPr>
          <p:cNvPr id="7" name="Text 4"/>
          <p:cNvSpPr/>
          <p:nvPr/>
        </p:nvSpPr>
        <p:spPr>
          <a:xfrm>
            <a:off x="603504" y="1435608"/>
            <a:ext cx="10469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B9CED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Referencias históricas de la carpeta corporativa.</a:t>
            </a:r>
            <a:endParaRPr lang="en-US" sz="1600" dirty="0"/>
          </a:p>
        </p:txBody>
      </p:sp>
      <p:pic>
        <p:nvPicPr>
          <p:cNvPr id="8" name="Image 1" descr="/mnt/data/_jemc_deck_assets/instituciones.jpg">    </p:cNvPr>
          <p:cNvPicPr>
            <a:picLocks noChangeAspect="1"/>
          </p:cNvPicPr>
          <p:nvPr/>
        </p:nvPicPr>
        <p:blipFill>
          <a:blip r:embed="rId2"/>
          <a:srcRect l="26169" r="26169" t="0" b="0"/>
          <a:stretch/>
        </p:blipFill>
        <p:spPr>
          <a:xfrm>
            <a:off x="6675120" y="1764792"/>
            <a:ext cx="4882896" cy="4389120"/>
          </a:xfrm>
          <a:prstGeom prst="rect">
            <a:avLst/>
          </a:prstGeom>
        </p:spPr>
      </p:pic>
      <p:sp>
        <p:nvSpPr>
          <p:cNvPr id="9" name="Shape 5"/>
          <p:cNvSpPr/>
          <p:nvPr/>
        </p:nvSpPr>
        <p:spPr>
          <a:xfrm>
            <a:off x="685800" y="1828800"/>
            <a:ext cx="45720" cy="612648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10" name="Text 6"/>
          <p:cNvSpPr/>
          <p:nvPr/>
        </p:nvSpPr>
        <p:spPr>
          <a:xfrm>
            <a:off x="877824" y="1746504"/>
            <a:ext cx="541324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700" b="1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Dirección de Educación de la Armada</a:t>
            </a:r>
            <a:endParaRPr lang="en-US" sz="1700" dirty="0"/>
          </a:p>
        </p:txBody>
      </p:sp>
      <p:sp>
        <p:nvSpPr>
          <p:cNvPr id="11" name="Shape 7"/>
          <p:cNvSpPr/>
          <p:nvPr/>
        </p:nvSpPr>
        <p:spPr>
          <a:xfrm>
            <a:off x="685800" y="2779776"/>
            <a:ext cx="45720" cy="612648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12" name="Text 8"/>
          <p:cNvSpPr/>
          <p:nvPr/>
        </p:nvSpPr>
        <p:spPr>
          <a:xfrm>
            <a:off x="877824" y="2697480"/>
            <a:ext cx="541324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700" b="1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Fundación Municipal de Cultura de Providencia</a:t>
            </a:r>
            <a:endParaRPr lang="en-US" sz="1700" dirty="0"/>
          </a:p>
        </p:txBody>
      </p:sp>
      <p:sp>
        <p:nvSpPr>
          <p:cNvPr id="13" name="Shape 9"/>
          <p:cNvSpPr/>
          <p:nvPr/>
        </p:nvSpPr>
        <p:spPr>
          <a:xfrm>
            <a:off x="685800" y="3730752"/>
            <a:ext cx="45720" cy="612648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14" name="Text 10"/>
          <p:cNvSpPr/>
          <p:nvPr/>
        </p:nvSpPr>
        <p:spPr>
          <a:xfrm>
            <a:off x="877824" y="3648456"/>
            <a:ext cx="541324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700" b="1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Policía de Investigaciones de Chile</a:t>
            </a:r>
            <a:endParaRPr lang="en-US" sz="1700" dirty="0"/>
          </a:p>
        </p:txBody>
      </p:sp>
      <p:sp>
        <p:nvSpPr>
          <p:cNvPr id="15" name="Shape 11"/>
          <p:cNvSpPr/>
          <p:nvPr/>
        </p:nvSpPr>
        <p:spPr>
          <a:xfrm>
            <a:off x="685800" y="4681728"/>
            <a:ext cx="45720" cy="612648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16" name="Text 12"/>
          <p:cNvSpPr/>
          <p:nvPr/>
        </p:nvSpPr>
        <p:spPr>
          <a:xfrm>
            <a:off x="877824" y="4599432"/>
            <a:ext cx="541324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700" b="1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Subsecretaría de las Culturas y las Artes</a:t>
            </a:r>
            <a:endParaRPr lang="en-US" sz="1700" dirty="0"/>
          </a:p>
        </p:txBody>
      </p:sp>
      <p:sp>
        <p:nvSpPr>
          <p:cNvPr id="17" name="Text 13"/>
          <p:cNvSpPr/>
          <p:nvPr/>
        </p:nvSpPr>
        <p:spPr>
          <a:xfrm>
            <a:off x="685800" y="6007608"/>
            <a:ext cx="109728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000" dirty="0">
                <a:solidFill>
                  <a:srgbClr val="9DE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Relaciones y autorizaciones de uso de marca deben verificarse.</a:t>
            </a:r>
            <a:endParaRPr lang="en-US" sz="1000" dirty="0"/>
          </a:p>
        </p:txBody>
      </p:sp>
      <p:sp>
        <p:nvSpPr>
          <p:cNvPr id="18" name="Shape 14"/>
          <p:cNvSpPr/>
          <p:nvPr/>
        </p:nvSpPr>
        <p:spPr>
          <a:xfrm>
            <a:off x="566928" y="6528816"/>
            <a:ext cx="11018520" cy="0"/>
          </a:xfrm>
          <a:prstGeom prst="line">
            <a:avLst/>
          </a:prstGeom>
          <a:solidFill>
            <a:srgbClr val="071626"/>
          </a:solidFill>
          <a:ln w="7620">
            <a:solidFill>
              <a:srgbClr val="31536D"/>
            </a:solidFill>
            <a:prstDash val="solid"/>
          </a:ln>
        </p:spPr>
        <p:txBody>
          <a:bodyPr/>
          <a:p/>
        </p:txBody>
      </p:sp>
      <p:sp>
        <p:nvSpPr>
          <p:cNvPr id="19" name="Text 15"/>
          <p:cNvSpPr/>
          <p:nvPr/>
        </p:nvSpPr>
        <p:spPr>
          <a:xfrm>
            <a:off x="594360" y="6556248"/>
            <a:ext cx="9144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800" dirty="0">
                <a:solidFill>
                  <a:srgbClr val="B9CED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JEMC DRONES SpA · Presentación corporativa 2026</a:t>
            </a:r>
            <a:endParaRPr lang="en-US" sz="800" dirty="0"/>
          </a:p>
        </p:txBody>
      </p:sp>
      <p:sp>
        <p:nvSpPr>
          <p:cNvPr id="20" name="Text 16"/>
          <p:cNvSpPr/>
          <p:nvPr/>
        </p:nvSpPr>
        <p:spPr>
          <a:xfrm>
            <a:off x="11082528" y="6537960"/>
            <a:ext cx="475488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04000"/>
              </a:lnSpc>
              <a:buNone/>
            </a:pPr>
            <a:r>
              <a:rPr lang="en-US" sz="800" b="1" dirty="0">
                <a:solidFill>
                  <a:srgbClr val="68C9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17</a:t>
            </a:r>
            <a:endParaRPr lang="en-US" sz="800" dirty="0"/>
          </a:p>
        </p:txBody>
      </p:sp>
      <p:sp>
        <p:nvSpPr>
          <p:cNvPr id="21" name="TextBox 20"/>
          <p:cNvSpPr txBox="1"/>
          <p:nvPr/>
        </p:nvSpPr>
        <p:spPr>
          <a:xfrm>
            <a:off x="10637520" y="6601968"/>
            <a:ext cx="1307592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 b="1">
                <a:solidFill>
                  <a:srgbClr val="17A6C0"/>
                </a:solidFill>
              </a:defRPr>
            </a:pPr>
            <a:r>
              <a:t>jemc.cl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716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512064" y="475488"/>
            <a:ext cx="384048" cy="22860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4" name="Text 2"/>
          <p:cNvSpPr/>
          <p:nvPr/>
        </p:nvSpPr>
        <p:spPr>
          <a:xfrm>
            <a:off x="987552" y="365760"/>
            <a:ext cx="7315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900" b="1" spc="200" kern="0" dirty="0">
                <a:solidFill>
                  <a:srgbClr val="9DE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17 / ESPECTÁCULOS</a:t>
            </a:r>
            <a:endParaRPr lang="en-US" sz="900" dirty="0"/>
          </a:p>
        </p:txBody>
      </p:sp>
      <p:pic>
        <p:nvPicPr>
          <p:cNvPr id="5" name="Image 0" descr="/mnt/data/_jemc_deck_assets/logo_slide_v6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89920" y="338328"/>
            <a:ext cx="832104" cy="832104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03504" y="859536"/>
            <a:ext cx="10698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100" b="1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Artistas en eventos referidos</a:t>
            </a:r>
            <a:endParaRPr lang="en-US" sz="3100" dirty="0"/>
          </a:p>
        </p:txBody>
      </p:sp>
      <p:sp>
        <p:nvSpPr>
          <p:cNvPr id="7" name="Text 4"/>
          <p:cNvSpPr/>
          <p:nvPr/>
        </p:nvSpPr>
        <p:spPr>
          <a:xfrm>
            <a:off x="603504" y="1435608"/>
            <a:ext cx="10469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B9CED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Nombres relacionados con espectáculos en los que la carpeta indica experiencia.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630936" y="1755648"/>
            <a:ext cx="347472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900" b="1" dirty="0">
                <a:solidFill>
                  <a:srgbClr val="68C9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1088136" y="1755648"/>
            <a:ext cx="320040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Américo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630936" y="2084832"/>
            <a:ext cx="347472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900" b="1" dirty="0">
                <a:solidFill>
                  <a:srgbClr val="68C9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1088136" y="2084832"/>
            <a:ext cx="320040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Myriam Hernández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630936" y="2414016"/>
            <a:ext cx="347472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900" b="1" dirty="0">
                <a:solidFill>
                  <a:srgbClr val="68C9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900" dirty="0"/>
          </a:p>
        </p:txBody>
      </p:sp>
      <p:sp>
        <p:nvSpPr>
          <p:cNvPr id="13" name="Text 10"/>
          <p:cNvSpPr/>
          <p:nvPr/>
        </p:nvSpPr>
        <p:spPr>
          <a:xfrm>
            <a:off x="1088136" y="2414016"/>
            <a:ext cx="320040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Los Jaivas</a:t>
            </a:r>
            <a:endParaRPr lang="en-US" sz="1200" dirty="0"/>
          </a:p>
        </p:txBody>
      </p:sp>
      <p:sp>
        <p:nvSpPr>
          <p:cNvPr id="14" name="Text 11"/>
          <p:cNvSpPr/>
          <p:nvPr/>
        </p:nvSpPr>
        <p:spPr>
          <a:xfrm>
            <a:off x="630936" y="2743200"/>
            <a:ext cx="347472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900" b="1" dirty="0">
                <a:solidFill>
                  <a:srgbClr val="68C9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900" dirty="0"/>
          </a:p>
        </p:txBody>
      </p:sp>
      <p:sp>
        <p:nvSpPr>
          <p:cNvPr id="15" name="Text 12"/>
          <p:cNvSpPr/>
          <p:nvPr/>
        </p:nvSpPr>
        <p:spPr>
          <a:xfrm>
            <a:off x="1088136" y="2743200"/>
            <a:ext cx="320040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Los Vásquez</a:t>
            </a:r>
            <a:endParaRPr lang="en-US" sz="1200" dirty="0"/>
          </a:p>
        </p:txBody>
      </p:sp>
      <p:sp>
        <p:nvSpPr>
          <p:cNvPr id="16" name="Text 13"/>
          <p:cNvSpPr/>
          <p:nvPr/>
        </p:nvSpPr>
        <p:spPr>
          <a:xfrm>
            <a:off x="630936" y="3072384"/>
            <a:ext cx="347472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900" b="1" dirty="0">
                <a:solidFill>
                  <a:srgbClr val="68C9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</a:t>
            </a:r>
            <a:endParaRPr lang="en-US" sz="900" dirty="0"/>
          </a:p>
        </p:txBody>
      </p:sp>
      <p:sp>
        <p:nvSpPr>
          <p:cNvPr id="17" name="Text 14"/>
          <p:cNvSpPr/>
          <p:nvPr/>
        </p:nvSpPr>
        <p:spPr>
          <a:xfrm>
            <a:off x="1088136" y="3072384"/>
            <a:ext cx="320040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Santa Feria</a:t>
            </a:r>
            <a:endParaRPr lang="en-US" sz="1200" dirty="0"/>
          </a:p>
        </p:txBody>
      </p:sp>
      <p:sp>
        <p:nvSpPr>
          <p:cNvPr id="18" name="Text 15"/>
          <p:cNvSpPr/>
          <p:nvPr/>
        </p:nvSpPr>
        <p:spPr>
          <a:xfrm>
            <a:off x="630936" y="3401568"/>
            <a:ext cx="347472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900" b="1" dirty="0">
                <a:solidFill>
                  <a:srgbClr val="68C9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</a:t>
            </a:r>
            <a:endParaRPr lang="en-US" sz="900" dirty="0"/>
          </a:p>
        </p:txBody>
      </p:sp>
      <p:sp>
        <p:nvSpPr>
          <p:cNvPr id="19" name="Text 16"/>
          <p:cNvSpPr/>
          <p:nvPr/>
        </p:nvSpPr>
        <p:spPr>
          <a:xfrm>
            <a:off x="1088136" y="3401568"/>
            <a:ext cx="320040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Amar Azul</a:t>
            </a:r>
            <a:endParaRPr lang="en-US" sz="1200" dirty="0"/>
          </a:p>
        </p:txBody>
      </p:sp>
      <p:sp>
        <p:nvSpPr>
          <p:cNvPr id="20" name="Text 17"/>
          <p:cNvSpPr/>
          <p:nvPr/>
        </p:nvSpPr>
        <p:spPr>
          <a:xfrm>
            <a:off x="630936" y="3730752"/>
            <a:ext cx="347472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900" b="1" dirty="0">
                <a:solidFill>
                  <a:srgbClr val="68C9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</a:t>
            </a:r>
            <a:endParaRPr lang="en-US" sz="900" dirty="0"/>
          </a:p>
        </p:txBody>
      </p:sp>
      <p:sp>
        <p:nvSpPr>
          <p:cNvPr id="21" name="Text 18"/>
          <p:cNvSpPr/>
          <p:nvPr/>
        </p:nvSpPr>
        <p:spPr>
          <a:xfrm>
            <a:off x="1088136" y="3730752"/>
            <a:ext cx="320040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Natalino</a:t>
            </a:r>
            <a:endParaRPr lang="en-US" sz="1200" dirty="0"/>
          </a:p>
        </p:txBody>
      </p:sp>
      <p:sp>
        <p:nvSpPr>
          <p:cNvPr id="22" name="Text 19"/>
          <p:cNvSpPr/>
          <p:nvPr/>
        </p:nvSpPr>
        <p:spPr>
          <a:xfrm>
            <a:off x="630936" y="4059936"/>
            <a:ext cx="347472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900" b="1" dirty="0">
                <a:solidFill>
                  <a:srgbClr val="68C9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08</a:t>
            </a:r>
            <a:endParaRPr lang="en-US" sz="900" dirty="0"/>
          </a:p>
        </p:txBody>
      </p:sp>
      <p:sp>
        <p:nvSpPr>
          <p:cNvPr id="23" name="Text 20"/>
          <p:cNvSpPr/>
          <p:nvPr/>
        </p:nvSpPr>
        <p:spPr>
          <a:xfrm>
            <a:off x="1088136" y="4059936"/>
            <a:ext cx="320040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Young Cister</a:t>
            </a:r>
            <a:endParaRPr lang="en-US" sz="1200" dirty="0"/>
          </a:p>
        </p:txBody>
      </p:sp>
      <p:sp>
        <p:nvSpPr>
          <p:cNvPr id="24" name="Text 21"/>
          <p:cNvSpPr/>
          <p:nvPr/>
        </p:nvSpPr>
        <p:spPr>
          <a:xfrm>
            <a:off x="630936" y="4389120"/>
            <a:ext cx="347472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900" b="1" dirty="0">
                <a:solidFill>
                  <a:srgbClr val="68C9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09</a:t>
            </a:r>
            <a:endParaRPr lang="en-US" sz="900" dirty="0"/>
          </a:p>
        </p:txBody>
      </p:sp>
      <p:sp>
        <p:nvSpPr>
          <p:cNvPr id="25" name="Text 22"/>
          <p:cNvSpPr/>
          <p:nvPr/>
        </p:nvSpPr>
        <p:spPr>
          <a:xfrm>
            <a:off x="1088136" y="4389120"/>
            <a:ext cx="320040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Jere Klein</a:t>
            </a:r>
            <a:endParaRPr lang="en-US" sz="1200" dirty="0"/>
          </a:p>
        </p:txBody>
      </p:sp>
      <p:sp>
        <p:nvSpPr>
          <p:cNvPr id="26" name="Text 23"/>
          <p:cNvSpPr/>
          <p:nvPr/>
        </p:nvSpPr>
        <p:spPr>
          <a:xfrm>
            <a:off x="630936" y="4718304"/>
            <a:ext cx="347472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900" b="1" dirty="0">
                <a:solidFill>
                  <a:srgbClr val="68C9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</a:t>
            </a:r>
            <a:endParaRPr lang="en-US" sz="900" dirty="0"/>
          </a:p>
        </p:txBody>
      </p:sp>
      <p:sp>
        <p:nvSpPr>
          <p:cNvPr id="27" name="Text 24"/>
          <p:cNvSpPr/>
          <p:nvPr/>
        </p:nvSpPr>
        <p:spPr>
          <a:xfrm>
            <a:off x="1088136" y="4718304"/>
            <a:ext cx="320040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Jairo Vera</a:t>
            </a:r>
            <a:endParaRPr lang="en-US" sz="1200" dirty="0"/>
          </a:p>
        </p:txBody>
      </p:sp>
      <p:sp>
        <p:nvSpPr>
          <p:cNvPr id="28" name="Text 25"/>
          <p:cNvSpPr/>
          <p:nvPr/>
        </p:nvSpPr>
        <p:spPr>
          <a:xfrm>
            <a:off x="630936" y="5047488"/>
            <a:ext cx="347472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900" b="1" dirty="0">
                <a:solidFill>
                  <a:srgbClr val="68C9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11</a:t>
            </a:r>
            <a:endParaRPr lang="en-US" sz="900" dirty="0"/>
          </a:p>
        </p:txBody>
      </p:sp>
      <p:sp>
        <p:nvSpPr>
          <p:cNvPr id="29" name="Text 26"/>
          <p:cNvSpPr/>
          <p:nvPr/>
        </p:nvSpPr>
        <p:spPr>
          <a:xfrm>
            <a:off x="1088136" y="5047488"/>
            <a:ext cx="320040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Pailita</a:t>
            </a:r>
            <a:endParaRPr lang="en-US" sz="1200" dirty="0"/>
          </a:p>
        </p:txBody>
      </p:sp>
      <p:sp>
        <p:nvSpPr>
          <p:cNvPr id="30" name="Text 27"/>
          <p:cNvSpPr/>
          <p:nvPr/>
        </p:nvSpPr>
        <p:spPr>
          <a:xfrm>
            <a:off x="630936" y="5376672"/>
            <a:ext cx="347472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900" b="1" dirty="0">
                <a:solidFill>
                  <a:srgbClr val="68C9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12</a:t>
            </a:r>
            <a:endParaRPr lang="en-US" sz="900" dirty="0"/>
          </a:p>
        </p:txBody>
      </p:sp>
      <p:sp>
        <p:nvSpPr>
          <p:cNvPr id="31" name="Text 28"/>
          <p:cNvSpPr/>
          <p:nvPr/>
        </p:nvSpPr>
        <p:spPr>
          <a:xfrm>
            <a:off x="1088136" y="5376672"/>
            <a:ext cx="320040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Agrupación Marilyn</a:t>
            </a:r>
            <a:endParaRPr lang="en-US" sz="1200" dirty="0"/>
          </a:p>
        </p:txBody>
      </p:sp>
      <p:sp>
        <p:nvSpPr>
          <p:cNvPr id="32" name="Text 29"/>
          <p:cNvSpPr/>
          <p:nvPr/>
        </p:nvSpPr>
        <p:spPr>
          <a:xfrm>
            <a:off x="4471416" y="1755648"/>
            <a:ext cx="347472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900" b="1" dirty="0">
                <a:solidFill>
                  <a:srgbClr val="68C9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13</a:t>
            </a:r>
            <a:endParaRPr lang="en-US" sz="900" dirty="0"/>
          </a:p>
        </p:txBody>
      </p:sp>
      <p:sp>
        <p:nvSpPr>
          <p:cNvPr id="33" name="Text 30"/>
          <p:cNvSpPr/>
          <p:nvPr/>
        </p:nvSpPr>
        <p:spPr>
          <a:xfrm>
            <a:off x="4928616" y="1755648"/>
            <a:ext cx="320040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Rodrigo Tapari</a:t>
            </a:r>
            <a:endParaRPr lang="en-US" sz="1200" dirty="0"/>
          </a:p>
        </p:txBody>
      </p:sp>
      <p:sp>
        <p:nvSpPr>
          <p:cNvPr id="34" name="Text 31"/>
          <p:cNvSpPr/>
          <p:nvPr/>
        </p:nvSpPr>
        <p:spPr>
          <a:xfrm>
            <a:off x="4471416" y="2084832"/>
            <a:ext cx="347472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900" b="1" dirty="0">
                <a:solidFill>
                  <a:srgbClr val="68C9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14</a:t>
            </a:r>
            <a:endParaRPr lang="en-US" sz="900" dirty="0"/>
          </a:p>
        </p:txBody>
      </p:sp>
      <p:sp>
        <p:nvSpPr>
          <p:cNvPr id="35" name="Text 32"/>
          <p:cNvSpPr/>
          <p:nvPr/>
        </p:nvSpPr>
        <p:spPr>
          <a:xfrm>
            <a:off x="4928616" y="2084832"/>
            <a:ext cx="320040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Ráfaga</a:t>
            </a:r>
            <a:endParaRPr lang="en-US" sz="1200" dirty="0"/>
          </a:p>
        </p:txBody>
      </p:sp>
      <p:sp>
        <p:nvSpPr>
          <p:cNvPr id="36" name="Text 33"/>
          <p:cNvSpPr/>
          <p:nvPr/>
        </p:nvSpPr>
        <p:spPr>
          <a:xfrm>
            <a:off x="4471416" y="2414016"/>
            <a:ext cx="347472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900" b="1" dirty="0">
                <a:solidFill>
                  <a:srgbClr val="68C9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15</a:t>
            </a:r>
            <a:endParaRPr lang="en-US" sz="900" dirty="0"/>
          </a:p>
        </p:txBody>
      </p:sp>
      <p:sp>
        <p:nvSpPr>
          <p:cNvPr id="37" name="Text 34"/>
          <p:cNvSpPr/>
          <p:nvPr/>
        </p:nvSpPr>
        <p:spPr>
          <a:xfrm>
            <a:off x="4928616" y="2414016"/>
            <a:ext cx="320040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Garras de Amor</a:t>
            </a:r>
            <a:endParaRPr lang="en-US" sz="1200" dirty="0"/>
          </a:p>
        </p:txBody>
      </p:sp>
      <p:sp>
        <p:nvSpPr>
          <p:cNvPr id="38" name="Text 35"/>
          <p:cNvSpPr/>
          <p:nvPr/>
        </p:nvSpPr>
        <p:spPr>
          <a:xfrm>
            <a:off x="4471416" y="2743200"/>
            <a:ext cx="347472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900" b="1" dirty="0">
                <a:solidFill>
                  <a:srgbClr val="68C9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16</a:t>
            </a:r>
            <a:endParaRPr lang="en-US" sz="900" dirty="0"/>
          </a:p>
        </p:txBody>
      </p:sp>
      <p:sp>
        <p:nvSpPr>
          <p:cNvPr id="39" name="Text 36"/>
          <p:cNvSpPr/>
          <p:nvPr/>
        </p:nvSpPr>
        <p:spPr>
          <a:xfrm>
            <a:off x="4928616" y="2743200"/>
            <a:ext cx="320040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Bombo Fica</a:t>
            </a:r>
            <a:endParaRPr lang="en-US" sz="1200" dirty="0"/>
          </a:p>
        </p:txBody>
      </p:sp>
      <p:sp>
        <p:nvSpPr>
          <p:cNvPr id="40" name="Text 37"/>
          <p:cNvSpPr/>
          <p:nvPr/>
        </p:nvSpPr>
        <p:spPr>
          <a:xfrm>
            <a:off x="4471416" y="3072384"/>
            <a:ext cx="347472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900" b="1" dirty="0">
                <a:solidFill>
                  <a:srgbClr val="68C9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17</a:t>
            </a:r>
            <a:endParaRPr lang="en-US" sz="900" dirty="0"/>
          </a:p>
        </p:txBody>
      </p:sp>
      <p:sp>
        <p:nvSpPr>
          <p:cNvPr id="41" name="Text 38"/>
          <p:cNvSpPr/>
          <p:nvPr/>
        </p:nvSpPr>
        <p:spPr>
          <a:xfrm>
            <a:off x="4928616" y="3072384"/>
            <a:ext cx="320040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Joe Vasconcellos</a:t>
            </a:r>
            <a:endParaRPr lang="en-US" sz="1200" dirty="0"/>
          </a:p>
        </p:txBody>
      </p:sp>
      <p:sp>
        <p:nvSpPr>
          <p:cNvPr id="42" name="Text 39"/>
          <p:cNvSpPr/>
          <p:nvPr/>
        </p:nvSpPr>
        <p:spPr>
          <a:xfrm>
            <a:off x="4471416" y="3401568"/>
            <a:ext cx="347472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900" b="1" dirty="0">
                <a:solidFill>
                  <a:srgbClr val="68C9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18</a:t>
            </a:r>
            <a:endParaRPr lang="en-US" sz="900" dirty="0"/>
          </a:p>
        </p:txBody>
      </p:sp>
      <p:sp>
        <p:nvSpPr>
          <p:cNvPr id="43" name="Text 40"/>
          <p:cNvSpPr/>
          <p:nvPr/>
        </p:nvSpPr>
        <p:spPr>
          <a:xfrm>
            <a:off x="4928616" y="3401568"/>
            <a:ext cx="320040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Zúmbale Primo</a:t>
            </a:r>
            <a:endParaRPr lang="en-US" sz="1200" dirty="0"/>
          </a:p>
        </p:txBody>
      </p:sp>
      <p:sp>
        <p:nvSpPr>
          <p:cNvPr id="44" name="Text 41"/>
          <p:cNvSpPr/>
          <p:nvPr/>
        </p:nvSpPr>
        <p:spPr>
          <a:xfrm>
            <a:off x="4471416" y="3730752"/>
            <a:ext cx="347472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900" b="1" dirty="0">
                <a:solidFill>
                  <a:srgbClr val="68C9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19</a:t>
            </a:r>
            <a:endParaRPr lang="en-US" sz="900" dirty="0"/>
          </a:p>
        </p:txBody>
      </p:sp>
      <p:sp>
        <p:nvSpPr>
          <p:cNvPr id="45" name="Text 42"/>
          <p:cNvSpPr/>
          <p:nvPr/>
        </p:nvSpPr>
        <p:spPr>
          <a:xfrm>
            <a:off x="4928616" y="3730752"/>
            <a:ext cx="320040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Yerko Puchento</a:t>
            </a:r>
            <a:endParaRPr lang="en-US" sz="1200" dirty="0"/>
          </a:p>
        </p:txBody>
      </p:sp>
      <p:sp>
        <p:nvSpPr>
          <p:cNvPr id="46" name="Text 43"/>
          <p:cNvSpPr/>
          <p:nvPr/>
        </p:nvSpPr>
        <p:spPr>
          <a:xfrm>
            <a:off x="4471416" y="4059936"/>
            <a:ext cx="347472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900" b="1" dirty="0">
                <a:solidFill>
                  <a:srgbClr val="68C9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20</a:t>
            </a:r>
            <a:endParaRPr lang="en-US" sz="900" dirty="0"/>
          </a:p>
        </p:txBody>
      </p:sp>
      <p:sp>
        <p:nvSpPr>
          <p:cNvPr id="47" name="Text 44"/>
          <p:cNvSpPr/>
          <p:nvPr/>
        </p:nvSpPr>
        <p:spPr>
          <a:xfrm>
            <a:off x="4928616" y="4059936"/>
            <a:ext cx="320040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Pollo Fuentes</a:t>
            </a:r>
            <a:endParaRPr lang="en-US" sz="1200" dirty="0"/>
          </a:p>
        </p:txBody>
      </p:sp>
      <p:sp>
        <p:nvSpPr>
          <p:cNvPr id="48" name="Text 45"/>
          <p:cNvSpPr/>
          <p:nvPr/>
        </p:nvSpPr>
        <p:spPr>
          <a:xfrm>
            <a:off x="4471416" y="4389120"/>
            <a:ext cx="347472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900" b="1" dirty="0">
                <a:solidFill>
                  <a:srgbClr val="68C9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21</a:t>
            </a:r>
            <a:endParaRPr lang="en-US" sz="900" dirty="0"/>
          </a:p>
        </p:txBody>
      </p:sp>
      <p:sp>
        <p:nvSpPr>
          <p:cNvPr id="49" name="Text 46"/>
          <p:cNvSpPr/>
          <p:nvPr/>
        </p:nvSpPr>
        <p:spPr>
          <a:xfrm>
            <a:off x="4928616" y="4389120"/>
            <a:ext cx="320040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Pedro Ruminot</a:t>
            </a:r>
            <a:endParaRPr lang="en-US" sz="1200" dirty="0"/>
          </a:p>
        </p:txBody>
      </p:sp>
      <p:sp>
        <p:nvSpPr>
          <p:cNvPr id="50" name="Text 47"/>
          <p:cNvSpPr/>
          <p:nvPr/>
        </p:nvSpPr>
        <p:spPr>
          <a:xfrm>
            <a:off x="4471416" y="4718304"/>
            <a:ext cx="347472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900" b="1" dirty="0">
                <a:solidFill>
                  <a:srgbClr val="68C9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22</a:t>
            </a:r>
            <a:endParaRPr lang="en-US" sz="900" dirty="0"/>
          </a:p>
        </p:txBody>
      </p:sp>
      <p:sp>
        <p:nvSpPr>
          <p:cNvPr id="51" name="Text 48"/>
          <p:cNvSpPr/>
          <p:nvPr/>
        </p:nvSpPr>
        <p:spPr>
          <a:xfrm>
            <a:off x="4928616" y="4718304"/>
            <a:ext cx="320040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Fabrizio Copano</a:t>
            </a:r>
            <a:endParaRPr lang="en-US" sz="1200" dirty="0"/>
          </a:p>
        </p:txBody>
      </p:sp>
      <p:sp>
        <p:nvSpPr>
          <p:cNvPr id="52" name="Text 49"/>
          <p:cNvSpPr/>
          <p:nvPr/>
        </p:nvSpPr>
        <p:spPr>
          <a:xfrm>
            <a:off x="4471416" y="5047488"/>
            <a:ext cx="347472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900" b="1" dirty="0">
                <a:solidFill>
                  <a:srgbClr val="68C9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23</a:t>
            </a:r>
            <a:endParaRPr lang="en-US" sz="900" dirty="0"/>
          </a:p>
        </p:txBody>
      </p:sp>
      <p:sp>
        <p:nvSpPr>
          <p:cNvPr id="53" name="Text 50"/>
          <p:cNvSpPr/>
          <p:nvPr/>
        </p:nvSpPr>
        <p:spPr>
          <a:xfrm>
            <a:off x="4928616" y="5047488"/>
            <a:ext cx="320040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Tommy Rey</a:t>
            </a:r>
            <a:endParaRPr lang="en-US" sz="1200" dirty="0"/>
          </a:p>
        </p:txBody>
      </p:sp>
      <p:sp>
        <p:nvSpPr>
          <p:cNvPr id="54" name="Text 51"/>
          <p:cNvSpPr/>
          <p:nvPr/>
        </p:nvSpPr>
        <p:spPr>
          <a:xfrm>
            <a:off x="4471416" y="5376672"/>
            <a:ext cx="347472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900" b="1" dirty="0">
                <a:solidFill>
                  <a:srgbClr val="68C9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24</a:t>
            </a:r>
            <a:endParaRPr lang="en-US" sz="900" dirty="0"/>
          </a:p>
        </p:txBody>
      </p:sp>
      <p:sp>
        <p:nvSpPr>
          <p:cNvPr id="55" name="Text 52"/>
          <p:cNvSpPr/>
          <p:nvPr/>
        </p:nvSpPr>
        <p:spPr>
          <a:xfrm>
            <a:off x="4928616" y="5376672"/>
            <a:ext cx="320040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Nicole</a:t>
            </a:r>
            <a:endParaRPr lang="en-US" sz="1200" dirty="0"/>
          </a:p>
        </p:txBody>
      </p:sp>
      <p:sp>
        <p:nvSpPr>
          <p:cNvPr id="56" name="Text 53"/>
          <p:cNvSpPr/>
          <p:nvPr/>
        </p:nvSpPr>
        <p:spPr>
          <a:xfrm>
            <a:off x="8311896" y="1755648"/>
            <a:ext cx="347472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900" b="1" dirty="0">
                <a:solidFill>
                  <a:srgbClr val="68C9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25</a:t>
            </a:r>
            <a:endParaRPr lang="en-US" sz="900" dirty="0"/>
          </a:p>
        </p:txBody>
      </p:sp>
      <p:sp>
        <p:nvSpPr>
          <p:cNvPr id="57" name="Text 54"/>
          <p:cNvSpPr/>
          <p:nvPr/>
        </p:nvSpPr>
        <p:spPr>
          <a:xfrm>
            <a:off x="8769096" y="1755648"/>
            <a:ext cx="320040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Supernova</a:t>
            </a:r>
            <a:endParaRPr lang="en-US" sz="1200" dirty="0"/>
          </a:p>
        </p:txBody>
      </p:sp>
      <p:sp>
        <p:nvSpPr>
          <p:cNvPr id="58" name="Text 55"/>
          <p:cNvSpPr/>
          <p:nvPr/>
        </p:nvSpPr>
        <p:spPr>
          <a:xfrm>
            <a:off x="8311896" y="2084832"/>
            <a:ext cx="347472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900" b="1" dirty="0">
                <a:solidFill>
                  <a:srgbClr val="68C9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26</a:t>
            </a:r>
            <a:endParaRPr lang="en-US" sz="900" dirty="0"/>
          </a:p>
        </p:txBody>
      </p:sp>
      <p:sp>
        <p:nvSpPr>
          <p:cNvPr id="59" name="Text 56"/>
          <p:cNvSpPr/>
          <p:nvPr/>
        </p:nvSpPr>
        <p:spPr>
          <a:xfrm>
            <a:off x="8769096" y="2084832"/>
            <a:ext cx="320040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María José Quintanilla</a:t>
            </a:r>
            <a:endParaRPr lang="en-US" sz="1200" dirty="0"/>
          </a:p>
        </p:txBody>
      </p:sp>
      <p:sp>
        <p:nvSpPr>
          <p:cNvPr id="60" name="Text 57"/>
          <p:cNvSpPr/>
          <p:nvPr/>
        </p:nvSpPr>
        <p:spPr>
          <a:xfrm>
            <a:off x="8311896" y="2414016"/>
            <a:ext cx="347472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900" b="1" dirty="0">
                <a:solidFill>
                  <a:srgbClr val="68C9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27</a:t>
            </a:r>
            <a:endParaRPr lang="en-US" sz="900" dirty="0"/>
          </a:p>
        </p:txBody>
      </p:sp>
      <p:sp>
        <p:nvSpPr>
          <p:cNvPr id="61" name="Text 58"/>
          <p:cNvSpPr/>
          <p:nvPr/>
        </p:nvSpPr>
        <p:spPr>
          <a:xfrm>
            <a:off x="8769096" y="2414016"/>
            <a:ext cx="320040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Los Pettinellis</a:t>
            </a:r>
            <a:endParaRPr lang="en-US" sz="1200" dirty="0"/>
          </a:p>
        </p:txBody>
      </p:sp>
      <p:sp>
        <p:nvSpPr>
          <p:cNvPr id="62" name="Text 59"/>
          <p:cNvSpPr/>
          <p:nvPr/>
        </p:nvSpPr>
        <p:spPr>
          <a:xfrm>
            <a:off x="8311896" y="2743200"/>
            <a:ext cx="347472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900" b="1" dirty="0">
                <a:solidFill>
                  <a:srgbClr val="68C9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28</a:t>
            </a:r>
            <a:endParaRPr lang="en-US" sz="900" dirty="0"/>
          </a:p>
        </p:txBody>
      </p:sp>
      <p:sp>
        <p:nvSpPr>
          <p:cNvPr id="63" name="Text 60"/>
          <p:cNvSpPr/>
          <p:nvPr/>
        </p:nvSpPr>
        <p:spPr>
          <a:xfrm>
            <a:off x="8769096" y="2743200"/>
            <a:ext cx="320040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Chico Trujillo</a:t>
            </a:r>
            <a:endParaRPr lang="en-US" sz="1200" dirty="0"/>
          </a:p>
        </p:txBody>
      </p:sp>
      <p:sp>
        <p:nvSpPr>
          <p:cNvPr id="64" name="Text 61"/>
          <p:cNvSpPr/>
          <p:nvPr/>
        </p:nvSpPr>
        <p:spPr>
          <a:xfrm>
            <a:off x="8311896" y="3072384"/>
            <a:ext cx="347472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900" b="1" dirty="0">
                <a:solidFill>
                  <a:srgbClr val="68C9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29</a:t>
            </a:r>
            <a:endParaRPr lang="en-US" sz="900" dirty="0"/>
          </a:p>
        </p:txBody>
      </p:sp>
      <p:sp>
        <p:nvSpPr>
          <p:cNvPr id="65" name="Text 62"/>
          <p:cNvSpPr/>
          <p:nvPr/>
        </p:nvSpPr>
        <p:spPr>
          <a:xfrm>
            <a:off x="8769096" y="3072384"/>
            <a:ext cx="320040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Axe Bahía</a:t>
            </a:r>
            <a:endParaRPr lang="en-US" sz="1200" dirty="0"/>
          </a:p>
        </p:txBody>
      </p:sp>
      <p:sp>
        <p:nvSpPr>
          <p:cNvPr id="66" name="Text 63"/>
          <p:cNvSpPr/>
          <p:nvPr/>
        </p:nvSpPr>
        <p:spPr>
          <a:xfrm>
            <a:off x="8311896" y="3401568"/>
            <a:ext cx="347472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900" b="1" dirty="0">
                <a:solidFill>
                  <a:srgbClr val="68C9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30</a:t>
            </a:r>
            <a:endParaRPr lang="en-US" sz="900" dirty="0"/>
          </a:p>
        </p:txBody>
      </p:sp>
      <p:sp>
        <p:nvSpPr>
          <p:cNvPr id="67" name="Text 64"/>
          <p:cNvSpPr/>
          <p:nvPr/>
        </p:nvSpPr>
        <p:spPr>
          <a:xfrm>
            <a:off x="8769096" y="3401568"/>
            <a:ext cx="320040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Pablito Pesadilla</a:t>
            </a:r>
            <a:endParaRPr lang="en-US" sz="1200" dirty="0"/>
          </a:p>
        </p:txBody>
      </p:sp>
      <p:sp>
        <p:nvSpPr>
          <p:cNvPr id="68" name="Text 65"/>
          <p:cNvSpPr/>
          <p:nvPr/>
        </p:nvSpPr>
        <p:spPr>
          <a:xfrm>
            <a:off x="8311896" y="3730752"/>
            <a:ext cx="347472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900" b="1" dirty="0">
                <a:solidFill>
                  <a:srgbClr val="68C9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31</a:t>
            </a:r>
            <a:endParaRPr lang="en-US" sz="900" dirty="0"/>
          </a:p>
        </p:txBody>
      </p:sp>
      <p:sp>
        <p:nvSpPr>
          <p:cNvPr id="69" name="Text 66"/>
          <p:cNvSpPr/>
          <p:nvPr/>
        </p:nvSpPr>
        <p:spPr>
          <a:xfrm>
            <a:off x="8769096" y="3730752"/>
            <a:ext cx="320040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Denise Rosenthal</a:t>
            </a:r>
            <a:endParaRPr lang="en-US" sz="1200" dirty="0"/>
          </a:p>
        </p:txBody>
      </p:sp>
      <p:sp>
        <p:nvSpPr>
          <p:cNvPr id="70" name="Text 67"/>
          <p:cNvSpPr/>
          <p:nvPr/>
        </p:nvSpPr>
        <p:spPr>
          <a:xfrm>
            <a:off x="8311896" y="4059936"/>
            <a:ext cx="347472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900" b="1" dirty="0">
                <a:solidFill>
                  <a:srgbClr val="68C9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32</a:t>
            </a:r>
            <a:endParaRPr lang="en-US" sz="900" dirty="0"/>
          </a:p>
        </p:txBody>
      </p:sp>
      <p:sp>
        <p:nvSpPr>
          <p:cNvPr id="71" name="Text 68"/>
          <p:cNvSpPr/>
          <p:nvPr/>
        </p:nvSpPr>
        <p:spPr>
          <a:xfrm>
            <a:off x="8769096" y="4059936"/>
            <a:ext cx="320040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Entre Mares</a:t>
            </a:r>
            <a:endParaRPr lang="en-US" sz="1200" dirty="0"/>
          </a:p>
        </p:txBody>
      </p:sp>
      <p:sp>
        <p:nvSpPr>
          <p:cNvPr id="72" name="Text 69"/>
          <p:cNvSpPr/>
          <p:nvPr/>
        </p:nvSpPr>
        <p:spPr>
          <a:xfrm>
            <a:off x="8311896" y="4389120"/>
            <a:ext cx="347472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900" b="1" dirty="0">
                <a:solidFill>
                  <a:srgbClr val="68C9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33</a:t>
            </a:r>
            <a:endParaRPr lang="en-US" sz="900" dirty="0"/>
          </a:p>
        </p:txBody>
      </p:sp>
      <p:sp>
        <p:nvSpPr>
          <p:cNvPr id="73" name="Text 70"/>
          <p:cNvSpPr/>
          <p:nvPr/>
        </p:nvSpPr>
        <p:spPr>
          <a:xfrm>
            <a:off x="8769096" y="4389120"/>
            <a:ext cx="320040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Jordan 23</a:t>
            </a:r>
            <a:endParaRPr lang="en-US" sz="1200" dirty="0"/>
          </a:p>
        </p:txBody>
      </p:sp>
      <p:sp>
        <p:nvSpPr>
          <p:cNvPr id="74" name="Text 71"/>
          <p:cNvSpPr/>
          <p:nvPr/>
        </p:nvSpPr>
        <p:spPr>
          <a:xfrm>
            <a:off x="8311896" y="4718304"/>
            <a:ext cx="347472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900" b="1" dirty="0">
                <a:solidFill>
                  <a:srgbClr val="68C9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34</a:t>
            </a:r>
            <a:endParaRPr lang="en-US" sz="900" dirty="0"/>
          </a:p>
        </p:txBody>
      </p:sp>
      <p:sp>
        <p:nvSpPr>
          <p:cNvPr id="75" name="Text 72"/>
          <p:cNvSpPr/>
          <p:nvPr/>
        </p:nvSpPr>
        <p:spPr>
          <a:xfrm>
            <a:off x="8769096" y="4718304"/>
            <a:ext cx="320040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Movimiento Original</a:t>
            </a:r>
            <a:endParaRPr lang="en-US" sz="1200" dirty="0"/>
          </a:p>
        </p:txBody>
      </p:sp>
      <p:sp>
        <p:nvSpPr>
          <p:cNvPr id="76" name="Text 73"/>
          <p:cNvSpPr/>
          <p:nvPr/>
        </p:nvSpPr>
        <p:spPr>
          <a:xfrm>
            <a:off x="8311896" y="5047488"/>
            <a:ext cx="347472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900" b="1" dirty="0">
                <a:solidFill>
                  <a:srgbClr val="68C9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35</a:t>
            </a:r>
            <a:endParaRPr lang="en-US" sz="900" dirty="0"/>
          </a:p>
        </p:txBody>
      </p:sp>
      <p:sp>
        <p:nvSpPr>
          <p:cNvPr id="77" name="Text 74"/>
          <p:cNvSpPr/>
          <p:nvPr/>
        </p:nvSpPr>
        <p:spPr>
          <a:xfrm>
            <a:off x="8769096" y="5047488"/>
            <a:ext cx="320040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Villa Cariño</a:t>
            </a:r>
            <a:endParaRPr lang="en-US" sz="1200" dirty="0"/>
          </a:p>
        </p:txBody>
      </p:sp>
      <p:sp>
        <p:nvSpPr>
          <p:cNvPr id="78" name="Text 75"/>
          <p:cNvSpPr/>
          <p:nvPr/>
        </p:nvSpPr>
        <p:spPr>
          <a:xfrm>
            <a:off x="8311896" y="5376672"/>
            <a:ext cx="347472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900" b="1" dirty="0">
                <a:solidFill>
                  <a:srgbClr val="68C9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36</a:t>
            </a:r>
            <a:endParaRPr lang="en-US" sz="900" dirty="0"/>
          </a:p>
        </p:txBody>
      </p:sp>
      <p:sp>
        <p:nvSpPr>
          <p:cNvPr id="79" name="Text 76"/>
          <p:cNvSpPr/>
          <p:nvPr/>
        </p:nvSpPr>
        <p:spPr>
          <a:xfrm>
            <a:off x="8769096" y="5376672"/>
            <a:ext cx="320040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Gondwana</a:t>
            </a:r>
            <a:endParaRPr lang="en-US" sz="1200" dirty="0"/>
          </a:p>
        </p:txBody>
      </p:sp>
      <p:sp>
        <p:nvSpPr>
          <p:cNvPr id="80" name="Text 77"/>
          <p:cNvSpPr/>
          <p:nvPr/>
        </p:nvSpPr>
        <p:spPr>
          <a:xfrm>
            <a:off x="667512" y="5980176"/>
            <a:ext cx="10789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000" dirty="0">
                <a:solidFill>
                  <a:srgbClr val="9DE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 se afirma contratación directa de los artistas ni aval comercial a JEMC.</a:t>
            </a:r>
            <a:endParaRPr lang="en-US" sz="1000" dirty="0"/>
          </a:p>
        </p:txBody>
      </p:sp>
      <p:sp>
        <p:nvSpPr>
          <p:cNvPr id="81" name="Shape 78"/>
          <p:cNvSpPr/>
          <p:nvPr/>
        </p:nvSpPr>
        <p:spPr>
          <a:xfrm>
            <a:off x="566928" y="6528816"/>
            <a:ext cx="11018520" cy="0"/>
          </a:xfrm>
          <a:prstGeom prst="line">
            <a:avLst/>
          </a:prstGeom>
          <a:solidFill>
            <a:srgbClr val="071626"/>
          </a:solidFill>
          <a:ln w="7620">
            <a:solidFill>
              <a:srgbClr val="31536D"/>
            </a:solidFill>
            <a:prstDash val="solid"/>
          </a:ln>
        </p:spPr>
        <p:txBody>
          <a:bodyPr/>
          <a:p/>
        </p:txBody>
      </p:sp>
      <p:sp>
        <p:nvSpPr>
          <p:cNvPr id="82" name="Text 79"/>
          <p:cNvSpPr/>
          <p:nvPr/>
        </p:nvSpPr>
        <p:spPr>
          <a:xfrm>
            <a:off x="594360" y="6556248"/>
            <a:ext cx="9144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800" dirty="0">
                <a:solidFill>
                  <a:srgbClr val="B9CED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JEMC DRONES SpA · Presentación corporativa 2026</a:t>
            </a:r>
            <a:endParaRPr lang="en-US" sz="800" dirty="0"/>
          </a:p>
        </p:txBody>
      </p:sp>
      <p:sp>
        <p:nvSpPr>
          <p:cNvPr id="83" name="Text 80"/>
          <p:cNvSpPr/>
          <p:nvPr/>
        </p:nvSpPr>
        <p:spPr>
          <a:xfrm>
            <a:off x="11082528" y="6537960"/>
            <a:ext cx="475488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04000"/>
              </a:lnSpc>
              <a:buNone/>
            </a:pPr>
            <a:r>
              <a:rPr lang="en-US" sz="800" b="1" dirty="0">
                <a:solidFill>
                  <a:srgbClr val="68C9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18</a:t>
            </a:r>
            <a:endParaRPr lang="en-US" sz="800" dirty="0"/>
          </a:p>
        </p:txBody>
      </p:sp>
      <p:sp>
        <p:nvSpPr>
          <p:cNvPr id="84" name="TextBox 83"/>
          <p:cNvSpPr txBox="1"/>
          <p:nvPr/>
        </p:nvSpPr>
        <p:spPr>
          <a:xfrm>
            <a:off x="10637520" y="6601968"/>
            <a:ext cx="1307592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 b="1">
                <a:solidFill>
                  <a:srgbClr val="17A6C0"/>
                </a:solidFill>
              </a:defRPr>
            </a:pPr>
            <a:r>
              <a:t>jemc.cl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716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512064" y="475488"/>
            <a:ext cx="384048" cy="22860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4" name="Text 2"/>
          <p:cNvSpPr/>
          <p:nvPr/>
        </p:nvSpPr>
        <p:spPr>
          <a:xfrm>
            <a:off x="987552" y="365760"/>
            <a:ext cx="7315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900" b="1" spc="200" kern="0" dirty="0">
                <a:solidFill>
                  <a:srgbClr val="9DE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18 / PERSONAL</a:t>
            </a:r>
            <a:endParaRPr lang="en-US" sz="900" dirty="0"/>
          </a:p>
        </p:txBody>
      </p:sp>
      <p:pic>
        <p:nvPicPr>
          <p:cNvPr id="5" name="Image 0" descr="/mnt/data/_jemc_deck_assets/logo_slide_v6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89920" y="338328"/>
            <a:ext cx="832104" cy="832104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03504" y="859536"/>
            <a:ext cx="10698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100" b="1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Perfil y requisitos del personal</a:t>
            </a:r>
            <a:endParaRPr lang="en-US" sz="3100" dirty="0"/>
          </a:p>
        </p:txBody>
      </p:sp>
      <p:sp>
        <p:nvSpPr>
          <p:cNvPr id="7" name="Text 4"/>
          <p:cNvSpPr/>
          <p:nvPr/>
        </p:nvSpPr>
        <p:spPr>
          <a:xfrm>
            <a:off x="603504" y="1435608"/>
            <a:ext cx="10469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B9CED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Criterios consignados en la carpeta original de JEMC.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685800" y="1728216"/>
            <a:ext cx="10835640" cy="530352"/>
          </a:xfrm>
          <a:prstGeom prst="roundRect">
            <a:avLst/>
          </a:prstGeom>
          <a:solidFill>
            <a:srgbClr val="112A43"/>
          </a:solidFill>
          <a:ln w="6350">
            <a:solidFill>
              <a:srgbClr val="31536D"/>
            </a:solidFill>
            <a:prstDash val="solid"/>
          </a:ln>
        </p:spPr>
        <p:txBody>
          <a:bodyPr/>
          <a:p/>
        </p:txBody>
      </p:sp>
      <p:sp>
        <p:nvSpPr>
          <p:cNvPr id="9" name="Text 6"/>
          <p:cNvSpPr/>
          <p:nvPr/>
        </p:nvSpPr>
        <p:spPr>
          <a:xfrm>
            <a:off x="868680" y="1837944"/>
            <a:ext cx="347472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b="1" dirty="0">
                <a:solidFill>
                  <a:srgbClr val="68C9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1307592" y="1792224"/>
            <a:ext cx="9875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0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Mayoría de edad y educación media completa; preferencia histórica por ex FF. AA.</a:t>
            </a:r>
            <a:endParaRPr lang="en-US" sz="1400" dirty="0"/>
          </a:p>
        </p:txBody>
      </p:sp>
      <p:sp>
        <p:nvSpPr>
          <p:cNvPr id="11" name="Shape 8"/>
          <p:cNvSpPr/>
          <p:nvPr/>
        </p:nvSpPr>
        <p:spPr>
          <a:xfrm>
            <a:off x="685800" y="2359152"/>
            <a:ext cx="10835640" cy="530352"/>
          </a:xfrm>
          <a:prstGeom prst="roundRect">
            <a:avLst/>
          </a:prstGeom>
          <a:solidFill>
            <a:srgbClr val="112A43"/>
          </a:solidFill>
          <a:ln w="6350">
            <a:solidFill>
              <a:srgbClr val="31536D"/>
            </a:solidFill>
            <a:prstDash val="solid"/>
          </a:ln>
        </p:spPr>
        <p:txBody>
          <a:bodyPr/>
          <a:p/>
        </p:txBody>
      </p:sp>
      <p:sp>
        <p:nvSpPr>
          <p:cNvPr id="12" name="Text 9"/>
          <p:cNvSpPr/>
          <p:nvPr/>
        </p:nvSpPr>
        <p:spPr>
          <a:xfrm>
            <a:off x="868680" y="2468880"/>
            <a:ext cx="347472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b="1" dirty="0">
                <a:solidFill>
                  <a:srgbClr val="68C9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1307592" y="2423160"/>
            <a:ext cx="9875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0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Pleno goce de derechos ciudadanos.</a:t>
            </a:r>
            <a:endParaRPr lang="en-US" sz="1400" dirty="0"/>
          </a:p>
        </p:txBody>
      </p:sp>
      <p:sp>
        <p:nvSpPr>
          <p:cNvPr id="14" name="Shape 11"/>
          <p:cNvSpPr/>
          <p:nvPr/>
        </p:nvSpPr>
        <p:spPr>
          <a:xfrm>
            <a:off x="685800" y="2990088"/>
            <a:ext cx="10835640" cy="530352"/>
          </a:xfrm>
          <a:prstGeom prst="roundRect">
            <a:avLst/>
          </a:prstGeom>
          <a:solidFill>
            <a:srgbClr val="112A43"/>
          </a:solidFill>
          <a:ln w="6350">
            <a:solidFill>
              <a:srgbClr val="31536D"/>
            </a:solidFill>
            <a:prstDash val="solid"/>
          </a:ln>
        </p:spPr>
        <p:txBody>
          <a:bodyPr/>
          <a:p/>
        </p:txBody>
      </p:sp>
      <p:sp>
        <p:nvSpPr>
          <p:cNvPr id="15" name="Text 12"/>
          <p:cNvSpPr/>
          <p:nvPr/>
        </p:nvSpPr>
        <p:spPr>
          <a:xfrm>
            <a:off x="868680" y="3099816"/>
            <a:ext cx="347472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b="1" dirty="0">
                <a:solidFill>
                  <a:srgbClr val="68C9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1200" dirty="0"/>
          </a:p>
        </p:txBody>
      </p:sp>
      <p:sp>
        <p:nvSpPr>
          <p:cNvPr id="16" name="Text 13"/>
          <p:cNvSpPr/>
          <p:nvPr/>
        </p:nvSpPr>
        <p:spPr>
          <a:xfrm>
            <a:off x="1307592" y="3054096"/>
            <a:ext cx="9875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0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Ausencia de antecedentes judiciales y policiales, según el documento.</a:t>
            </a:r>
            <a:endParaRPr lang="en-US" sz="1400" dirty="0"/>
          </a:p>
        </p:txBody>
      </p:sp>
      <p:sp>
        <p:nvSpPr>
          <p:cNvPr id="17" name="Shape 14"/>
          <p:cNvSpPr/>
          <p:nvPr/>
        </p:nvSpPr>
        <p:spPr>
          <a:xfrm>
            <a:off x="685800" y="3621024"/>
            <a:ext cx="10835640" cy="530352"/>
          </a:xfrm>
          <a:prstGeom prst="roundRect">
            <a:avLst/>
          </a:prstGeom>
          <a:solidFill>
            <a:srgbClr val="112A43"/>
          </a:solidFill>
          <a:ln w="6350">
            <a:solidFill>
              <a:srgbClr val="31536D"/>
            </a:solidFill>
            <a:prstDash val="solid"/>
          </a:ln>
        </p:spPr>
        <p:txBody>
          <a:bodyPr/>
          <a:p/>
        </p:txBody>
      </p:sp>
      <p:sp>
        <p:nvSpPr>
          <p:cNvPr id="18" name="Text 15"/>
          <p:cNvSpPr/>
          <p:nvPr/>
        </p:nvSpPr>
        <p:spPr>
          <a:xfrm>
            <a:off x="868680" y="3730752"/>
            <a:ext cx="347472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b="1" dirty="0">
                <a:solidFill>
                  <a:srgbClr val="68C9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1200" dirty="0"/>
          </a:p>
        </p:txBody>
      </p:sp>
      <p:sp>
        <p:nvSpPr>
          <p:cNvPr id="19" name="Text 16"/>
          <p:cNvSpPr/>
          <p:nvPr/>
        </p:nvSpPr>
        <p:spPr>
          <a:xfrm>
            <a:off x="1307592" y="3685032"/>
            <a:ext cx="9875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0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Salud física y mental compatible con la función.</a:t>
            </a:r>
            <a:endParaRPr lang="en-US" sz="1400" dirty="0"/>
          </a:p>
        </p:txBody>
      </p:sp>
      <p:sp>
        <p:nvSpPr>
          <p:cNvPr id="20" name="Shape 17"/>
          <p:cNvSpPr/>
          <p:nvPr/>
        </p:nvSpPr>
        <p:spPr>
          <a:xfrm>
            <a:off x="685800" y="4251960"/>
            <a:ext cx="10835640" cy="530352"/>
          </a:xfrm>
          <a:prstGeom prst="roundRect">
            <a:avLst/>
          </a:prstGeom>
          <a:solidFill>
            <a:srgbClr val="112A43"/>
          </a:solidFill>
          <a:ln w="6350">
            <a:solidFill>
              <a:srgbClr val="31536D"/>
            </a:solidFill>
            <a:prstDash val="solid"/>
          </a:ln>
        </p:spPr>
        <p:txBody>
          <a:bodyPr/>
          <a:p/>
        </p:txBody>
      </p:sp>
      <p:sp>
        <p:nvSpPr>
          <p:cNvPr id="21" name="Text 18"/>
          <p:cNvSpPr/>
          <p:nvPr/>
        </p:nvSpPr>
        <p:spPr>
          <a:xfrm>
            <a:off x="868680" y="4361688"/>
            <a:ext cx="347472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b="1" dirty="0">
                <a:solidFill>
                  <a:srgbClr val="68C9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</a:t>
            </a:r>
            <a:endParaRPr lang="en-US" sz="1200" dirty="0"/>
          </a:p>
        </p:txBody>
      </p:sp>
      <p:sp>
        <p:nvSpPr>
          <p:cNvPr id="22" name="Text 19"/>
          <p:cNvSpPr/>
          <p:nvPr/>
        </p:nvSpPr>
        <p:spPr>
          <a:xfrm>
            <a:off x="1307592" y="4315968"/>
            <a:ext cx="9875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0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Capacitación y credencial OS10 de Carabineros de Chile.</a:t>
            </a:r>
            <a:endParaRPr lang="en-US" sz="1400" dirty="0"/>
          </a:p>
        </p:txBody>
      </p:sp>
      <p:sp>
        <p:nvSpPr>
          <p:cNvPr id="23" name="Shape 20"/>
          <p:cNvSpPr/>
          <p:nvPr/>
        </p:nvSpPr>
        <p:spPr>
          <a:xfrm>
            <a:off x="685800" y="4882896"/>
            <a:ext cx="10835640" cy="530352"/>
          </a:xfrm>
          <a:prstGeom prst="roundRect">
            <a:avLst/>
          </a:prstGeom>
          <a:solidFill>
            <a:srgbClr val="112A43"/>
          </a:solidFill>
          <a:ln w="6350">
            <a:solidFill>
              <a:srgbClr val="31536D"/>
            </a:solidFill>
            <a:prstDash val="solid"/>
          </a:ln>
        </p:spPr>
        <p:txBody>
          <a:bodyPr/>
          <a:p/>
        </p:txBody>
      </p:sp>
      <p:sp>
        <p:nvSpPr>
          <p:cNvPr id="24" name="Text 21"/>
          <p:cNvSpPr/>
          <p:nvPr/>
        </p:nvSpPr>
        <p:spPr>
          <a:xfrm>
            <a:off x="868680" y="4992624"/>
            <a:ext cx="347472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b="1" dirty="0">
                <a:solidFill>
                  <a:srgbClr val="68C9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</a:t>
            </a:r>
            <a:endParaRPr lang="en-US" sz="1200" dirty="0"/>
          </a:p>
        </p:txBody>
      </p:sp>
      <p:sp>
        <p:nvSpPr>
          <p:cNvPr id="25" name="Text 22"/>
          <p:cNvSpPr/>
          <p:nvPr/>
        </p:nvSpPr>
        <p:spPr>
          <a:xfrm>
            <a:off x="1307592" y="4946904"/>
            <a:ext cx="9875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0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Requisitos adicionales definidos por JEMC para postulantes.</a:t>
            </a:r>
            <a:endParaRPr lang="en-US" sz="1400" dirty="0"/>
          </a:p>
        </p:txBody>
      </p:sp>
      <p:sp>
        <p:nvSpPr>
          <p:cNvPr id="26" name="Text 23"/>
          <p:cNvSpPr/>
          <p:nvPr/>
        </p:nvSpPr>
        <p:spPr>
          <a:xfrm>
            <a:off x="685800" y="5989320"/>
            <a:ext cx="10789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000" dirty="0">
                <a:solidFill>
                  <a:srgbClr val="9DE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Los criterios de contratación deben revisarse conforme a la legislación actual.</a:t>
            </a:r>
            <a:endParaRPr lang="en-US" sz="1000" dirty="0"/>
          </a:p>
        </p:txBody>
      </p:sp>
      <p:sp>
        <p:nvSpPr>
          <p:cNvPr id="27" name="Shape 24"/>
          <p:cNvSpPr/>
          <p:nvPr/>
        </p:nvSpPr>
        <p:spPr>
          <a:xfrm>
            <a:off x="566928" y="6528816"/>
            <a:ext cx="11018520" cy="0"/>
          </a:xfrm>
          <a:prstGeom prst="line">
            <a:avLst/>
          </a:prstGeom>
          <a:solidFill>
            <a:srgbClr val="071626"/>
          </a:solidFill>
          <a:ln w="7620">
            <a:solidFill>
              <a:srgbClr val="31536D"/>
            </a:solidFill>
            <a:prstDash val="solid"/>
          </a:ln>
        </p:spPr>
        <p:txBody>
          <a:bodyPr/>
          <a:p/>
        </p:txBody>
      </p:sp>
      <p:sp>
        <p:nvSpPr>
          <p:cNvPr id="28" name="Text 25"/>
          <p:cNvSpPr/>
          <p:nvPr/>
        </p:nvSpPr>
        <p:spPr>
          <a:xfrm>
            <a:off x="594360" y="6556248"/>
            <a:ext cx="9144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800" dirty="0">
                <a:solidFill>
                  <a:srgbClr val="B9CED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JEMC DRONES SpA · Presentación corporativa 2026</a:t>
            </a:r>
            <a:endParaRPr lang="en-US" sz="800" dirty="0"/>
          </a:p>
        </p:txBody>
      </p:sp>
      <p:sp>
        <p:nvSpPr>
          <p:cNvPr id="29" name="Text 26"/>
          <p:cNvSpPr/>
          <p:nvPr/>
        </p:nvSpPr>
        <p:spPr>
          <a:xfrm>
            <a:off x="11082528" y="6537960"/>
            <a:ext cx="475488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04000"/>
              </a:lnSpc>
              <a:buNone/>
            </a:pPr>
            <a:r>
              <a:rPr lang="en-US" sz="800" b="1" dirty="0">
                <a:solidFill>
                  <a:srgbClr val="68C9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19</a:t>
            </a:r>
            <a:endParaRPr lang="en-US" sz="800" dirty="0"/>
          </a:p>
        </p:txBody>
      </p:sp>
      <p:sp>
        <p:nvSpPr>
          <p:cNvPr id="30" name="TextBox 29"/>
          <p:cNvSpPr txBox="1"/>
          <p:nvPr/>
        </p:nvSpPr>
        <p:spPr>
          <a:xfrm>
            <a:off x="10637520" y="6601968"/>
            <a:ext cx="1307592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 b="1">
                <a:solidFill>
                  <a:srgbClr val="17A6C0"/>
                </a:solidFill>
              </a:defRPr>
            </a:pPr>
            <a:r>
              <a:t>jemc.cl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716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512064" y="475488"/>
            <a:ext cx="384048" cy="22860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4" name="Text 2"/>
          <p:cNvSpPr/>
          <p:nvPr/>
        </p:nvSpPr>
        <p:spPr>
          <a:xfrm>
            <a:off x="987552" y="365760"/>
            <a:ext cx="7315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900" b="1" spc="200" kern="0" dirty="0">
                <a:solidFill>
                  <a:srgbClr val="9DE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19 / REGISTRO EN TERRENO</a:t>
            </a:r>
            <a:endParaRPr lang="en-US" sz="900" dirty="0"/>
          </a:p>
        </p:txBody>
      </p:sp>
      <p:pic>
        <p:nvPicPr>
          <p:cNvPr id="5" name="Image 0" descr="/mnt/data/_jemc_deck_assets/logo_slide_v6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89920" y="338328"/>
            <a:ext cx="832104" cy="832104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03504" y="859536"/>
            <a:ext cx="10698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100" b="1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Personas y operaciones reales</a:t>
            </a:r>
            <a:endParaRPr lang="en-US" sz="3100" dirty="0"/>
          </a:p>
        </p:txBody>
      </p:sp>
      <p:pic>
        <p:nvPicPr>
          <p:cNvPr id="7" name="Image 1" descr="/mnt/data/_jemc_deck_assets/equipo.jpg">    </p:cNvPr>
          <p:cNvPicPr>
            <a:picLocks noChangeAspect="1"/>
          </p:cNvPicPr>
          <p:nvPr/>
        </p:nvPicPr>
        <p:blipFill>
          <a:blip r:embed="rId2"/>
          <a:srcRect l="16667" r="16667" t="0" b="0"/>
          <a:stretch/>
        </p:blipFill>
        <p:spPr>
          <a:xfrm>
            <a:off x="621792" y="1746504"/>
            <a:ext cx="3657600" cy="4114800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621792" y="5340096"/>
            <a:ext cx="3657600" cy="521208"/>
          </a:xfrm>
          <a:prstGeom prst="rect">
            <a:avLst/>
          </a:prstGeom>
          <a:solidFill>
            <a:srgbClr val="071626">
              <a:alpha val="81000"/>
            </a:srgbClr>
          </a:solidFill>
          <a:ln w="12700">
            <a:solidFill>
              <a:srgbClr val="071626"/>
            </a:solidFill>
            <a:prstDash val="solid"/>
          </a:ln>
        </p:spPr>
        <p:txBody>
          <a:bodyPr/>
          <a:p/>
        </p:txBody>
      </p:sp>
      <p:sp>
        <p:nvSpPr>
          <p:cNvPr id="9" name="Text 5"/>
          <p:cNvSpPr/>
          <p:nvPr/>
        </p:nvSpPr>
        <p:spPr>
          <a:xfrm>
            <a:off x="804672" y="5468112"/>
            <a:ext cx="332841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b="1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Personal desplegado</a:t>
            </a:r>
            <a:endParaRPr lang="en-US" sz="1200" dirty="0"/>
          </a:p>
        </p:txBody>
      </p:sp>
      <p:pic>
        <p:nvPicPr>
          <p:cNvPr id="10" name="Image 2" descr="/mnt/data/_jemc_deck_assets/policia.jpg">    </p:cNvPr>
          <p:cNvPicPr>
            <a:picLocks noChangeAspect="1"/>
          </p:cNvPicPr>
          <p:nvPr/>
        </p:nvPicPr>
        <p:blipFill>
          <a:blip r:embed="rId3"/>
          <a:srcRect l="17833" r="17833" t="0" b="0"/>
          <a:stretch/>
        </p:blipFill>
        <p:spPr>
          <a:xfrm>
            <a:off x="4379976" y="1746504"/>
            <a:ext cx="3529584" cy="4114800"/>
          </a:xfrm>
          <a:prstGeom prst="rect">
            <a:avLst/>
          </a:prstGeom>
        </p:spPr>
      </p:pic>
      <p:sp>
        <p:nvSpPr>
          <p:cNvPr id="11" name="Shape 6"/>
          <p:cNvSpPr/>
          <p:nvPr/>
        </p:nvSpPr>
        <p:spPr>
          <a:xfrm>
            <a:off x="4379976" y="5340096"/>
            <a:ext cx="3529584" cy="521208"/>
          </a:xfrm>
          <a:prstGeom prst="rect">
            <a:avLst/>
          </a:prstGeom>
          <a:solidFill>
            <a:srgbClr val="071626">
              <a:alpha val="81000"/>
            </a:srgbClr>
          </a:solidFill>
          <a:ln w="12700">
            <a:solidFill>
              <a:srgbClr val="071626"/>
            </a:solidFill>
            <a:prstDash val="solid"/>
          </a:ln>
        </p:spPr>
        <p:txBody>
          <a:bodyPr/>
          <a:p/>
        </p:txBody>
      </p:sp>
      <p:sp>
        <p:nvSpPr>
          <p:cNvPr id="12" name="Text 7"/>
          <p:cNvSpPr/>
          <p:nvPr/>
        </p:nvSpPr>
        <p:spPr>
          <a:xfrm>
            <a:off x="4562856" y="5468112"/>
            <a:ext cx="3200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b="1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Coordinación</a:t>
            </a:r>
            <a:endParaRPr lang="en-US" sz="1200" dirty="0"/>
          </a:p>
        </p:txBody>
      </p:sp>
      <p:pic>
        <p:nvPicPr>
          <p:cNvPr id="13" name="Image 3" descr="/mnt/data/_jemc_deck_assets/escenario.jpg">    </p:cNvPr>
          <p:cNvPicPr>
            <a:picLocks noChangeAspect="1"/>
          </p:cNvPicPr>
          <p:nvPr/>
        </p:nvPicPr>
        <p:blipFill>
          <a:blip r:embed="rId4"/>
          <a:srcRect l="17583" r="17583" t="0" b="0"/>
          <a:stretch/>
        </p:blipFill>
        <p:spPr>
          <a:xfrm>
            <a:off x="8010144" y="1746504"/>
            <a:ext cx="3557016" cy="4114800"/>
          </a:xfrm>
          <a:prstGeom prst="rect">
            <a:avLst/>
          </a:prstGeom>
        </p:spPr>
      </p:pic>
      <p:sp>
        <p:nvSpPr>
          <p:cNvPr id="14" name="Shape 8"/>
          <p:cNvSpPr/>
          <p:nvPr/>
        </p:nvSpPr>
        <p:spPr>
          <a:xfrm>
            <a:off x="8010144" y="5340096"/>
            <a:ext cx="3557016" cy="521208"/>
          </a:xfrm>
          <a:prstGeom prst="rect">
            <a:avLst/>
          </a:prstGeom>
          <a:solidFill>
            <a:srgbClr val="071626">
              <a:alpha val="81000"/>
            </a:srgbClr>
          </a:solidFill>
          <a:ln w="12700">
            <a:solidFill>
              <a:srgbClr val="071626"/>
            </a:solidFill>
            <a:prstDash val="solid"/>
          </a:ln>
        </p:spPr>
        <p:txBody>
          <a:bodyPr/>
          <a:p/>
        </p:txBody>
      </p:sp>
      <p:sp>
        <p:nvSpPr>
          <p:cNvPr id="15" name="Text 9"/>
          <p:cNvSpPr/>
          <p:nvPr/>
        </p:nvSpPr>
        <p:spPr>
          <a:xfrm>
            <a:off x="8193024" y="5468112"/>
            <a:ext cx="322783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b="1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Eventos y escenarios</a:t>
            </a:r>
            <a:endParaRPr lang="en-US" sz="1200" dirty="0"/>
          </a:p>
        </p:txBody>
      </p:sp>
      <p:sp>
        <p:nvSpPr>
          <p:cNvPr id="16" name="Shape 10"/>
          <p:cNvSpPr/>
          <p:nvPr/>
        </p:nvSpPr>
        <p:spPr>
          <a:xfrm>
            <a:off x="566928" y="6528816"/>
            <a:ext cx="11018520" cy="0"/>
          </a:xfrm>
          <a:prstGeom prst="line">
            <a:avLst/>
          </a:prstGeom>
          <a:solidFill>
            <a:srgbClr val="071626"/>
          </a:solidFill>
          <a:ln w="7620">
            <a:solidFill>
              <a:srgbClr val="31536D"/>
            </a:solidFill>
            <a:prstDash val="solid"/>
          </a:ln>
        </p:spPr>
        <p:txBody>
          <a:bodyPr/>
          <a:p/>
        </p:txBody>
      </p:sp>
      <p:sp>
        <p:nvSpPr>
          <p:cNvPr id="17" name="Text 11"/>
          <p:cNvSpPr/>
          <p:nvPr/>
        </p:nvSpPr>
        <p:spPr>
          <a:xfrm>
            <a:off x="594360" y="6556248"/>
            <a:ext cx="9144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800" dirty="0">
                <a:solidFill>
                  <a:srgbClr val="B9CED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JEMC DRONES SpA · Presentación corporativa 2026</a:t>
            </a:r>
            <a:endParaRPr lang="en-US" sz="800" dirty="0"/>
          </a:p>
        </p:txBody>
      </p:sp>
      <p:sp>
        <p:nvSpPr>
          <p:cNvPr id="18" name="Text 12"/>
          <p:cNvSpPr/>
          <p:nvPr/>
        </p:nvSpPr>
        <p:spPr>
          <a:xfrm>
            <a:off x="11082528" y="6537960"/>
            <a:ext cx="475488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04000"/>
              </a:lnSpc>
              <a:buNone/>
            </a:pPr>
            <a:r>
              <a:rPr lang="en-US" sz="800" b="1" dirty="0">
                <a:solidFill>
                  <a:srgbClr val="68C9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20</a:t>
            </a:r>
            <a:endParaRPr lang="en-US" sz="800" dirty="0"/>
          </a:p>
        </p:txBody>
      </p:sp>
      <p:sp>
        <p:nvSpPr>
          <p:cNvPr id="19" name="TextBox 18"/>
          <p:cNvSpPr txBox="1"/>
          <p:nvPr/>
        </p:nvSpPr>
        <p:spPr>
          <a:xfrm>
            <a:off x="10637520" y="6601968"/>
            <a:ext cx="1307592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 b="1">
                <a:solidFill>
                  <a:srgbClr val="17A6C0"/>
                </a:solidFill>
              </a:defRPr>
            </a:pPr>
            <a:r>
              <a:t>jemc.cl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0716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512064" y="475488"/>
            <a:ext cx="384048" cy="22860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4" name="Text 2"/>
          <p:cNvSpPr/>
          <p:nvPr/>
        </p:nvSpPr>
        <p:spPr>
          <a:xfrm>
            <a:off x="987552" y="365760"/>
            <a:ext cx="7315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900" b="1" spc="200" kern="0" dirty="0">
                <a:solidFill>
                  <a:srgbClr val="9DE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20 / REGISTRO EN TERRENO</a:t>
            </a:r>
            <a:endParaRPr lang="en-US" sz="900" dirty="0"/>
          </a:p>
        </p:txBody>
      </p:sp>
      <p:pic>
        <p:nvPicPr>
          <p:cNvPr id="5" name="Image 0" descr="/mnt/data/_jemc_deck_assets/logo_slide_v6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89920" y="338328"/>
            <a:ext cx="832104" cy="832104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03504" y="859536"/>
            <a:ext cx="10698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100" b="1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Experiencia en diferentes contextos</a:t>
            </a:r>
            <a:endParaRPr lang="en-US" sz="3100" dirty="0"/>
          </a:p>
        </p:txBody>
      </p:sp>
      <p:pic>
        <p:nvPicPr>
          <p:cNvPr id="7" name="Image 1" descr="/mnt/data/_jemc_deck_assets/deportes.jpg">    </p:cNvPr>
          <p:cNvPicPr>
            <a:picLocks noChangeAspect="1"/>
          </p:cNvPicPr>
          <p:nvPr/>
        </p:nvPicPr>
        <p:blipFill>
          <a:blip r:embed="rId2"/>
          <a:srcRect l="30959" r="30959" t="0" b="0"/>
          <a:stretch/>
        </p:blipFill>
        <p:spPr>
          <a:xfrm>
            <a:off x="621792" y="1746504"/>
            <a:ext cx="3657600" cy="4114800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621792" y="5340096"/>
            <a:ext cx="3657600" cy="521208"/>
          </a:xfrm>
          <a:prstGeom prst="rect">
            <a:avLst/>
          </a:prstGeom>
          <a:solidFill>
            <a:srgbClr val="071626">
              <a:alpha val="81000"/>
            </a:srgbClr>
          </a:solidFill>
          <a:ln w="12700">
            <a:solidFill>
              <a:srgbClr val="071626"/>
            </a:solidFill>
            <a:prstDash val="solid"/>
          </a:ln>
        </p:spPr>
        <p:txBody>
          <a:bodyPr/>
          <a:p/>
        </p:txBody>
      </p:sp>
      <p:sp>
        <p:nvSpPr>
          <p:cNvPr id="9" name="Text 5"/>
          <p:cNvSpPr/>
          <p:nvPr/>
        </p:nvSpPr>
        <p:spPr>
          <a:xfrm>
            <a:off x="804672" y="5468112"/>
            <a:ext cx="332841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b="1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Recintos deportivos</a:t>
            </a:r>
            <a:endParaRPr lang="en-US" sz="1200" dirty="0"/>
          </a:p>
        </p:txBody>
      </p:sp>
      <p:pic>
        <p:nvPicPr>
          <p:cNvPr id="10" name="Image 2" descr="/mnt/data/_jemc_deck_assets/accesos.jpg">    </p:cNvPr>
          <p:cNvPicPr>
            <a:picLocks noChangeAspect="1"/>
          </p:cNvPicPr>
          <p:nvPr/>
        </p:nvPicPr>
        <p:blipFill>
          <a:blip r:embed="rId3"/>
          <a:srcRect l="31625" r="31625" t="0" b="0"/>
          <a:stretch/>
        </p:blipFill>
        <p:spPr>
          <a:xfrm>
            <a:off x="4379976" y="1746504"/>
            <a:ext cx="3529584" cy="4114800"/>
          </a:xfrm>
          <a:prstGeom prst="rect">
            <a:avLst/>
          </a:prstGeom>
        </p:spPr>
      </p:pic>
      <p:sp>
        <p:nvSpPr>
          <p:cNvPr id="11" name="Shape 6"/>
          <p:cNvSpPr/>
          <p:nvPr/>
        </p:nvSpPr>
        <p:spPr>
          <a:xfrm>
            <a:off x="4379976" y="5340096"/>
            <a:ext cx="3529584" cy="521208"/>
          </a:xfrm>
          <a:prstGeom prst="rect">
            <a:avLst/>
          </a:prstGeom>
          <a:solidFill>
            <a:srgbClr val="071626">
              <a:alpha val="81000"/>
            </a:srgbClr>
          </a:solidFill>
          <a:ln w="12700">
            <a:solidFill>
              <a:srgbClr val="071626"/>
            </a:solidFill>
            <a:prstDash val="solid"/>
          </a:ln>
        </p:spPr>
        <p:txBody>
          <a:bodyPr/>
          <a:p/>
        </p:txBody>
      </p:sp>
      <p:sp>
        <p:nvSpPr>
          <p:cNvPr id="12" name="Text 7"/>
          <p:cNvSpPr/>
          <p:nvPr/>
        </p:nvSpPr>
        <p:spPr>
          <a:xfrm>
            <a:off x="4562856" y="5468112"/>
            <a:ext cx="3200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b="1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Control preventivo</a:t>
            </a:r>
            <a:endParaRPr lang="en-US" sz="1200" dirty="0"/>
          </a:p>
        </p:txBody>
      </p:sp>
      <p:pic>
        <p:nvPicPr>
          <p:cNvPr id="13" name="Image 3" descr="/mnt/data/_jemc_deck_assets/publico.jpg">    </p:cNvPr>
          <p:cNvPicPr>
            <a:picLocks noChangeAspect="1"/>
          </p:cNvPicPr>
          <p:nvPr/>
        </p:nvPicPr>
        <p:blipFill>
          <a:blip r:embed="rId4"/>
          <a:srcRect l="25507" r="25507" t="0" b="0"/>
          <a:stretch/>
        </p:blipFill>
        <p:spPr>
          <a:xfrm>
            <a:off x="8010144" y="1746504"/>
            <a:ext cx="3557016" cy="4114800"/>
          </a:xfrm>
          <a:prstGeom prst="rect">
            <a:avLst/>
          </a:prstGeom>
        </p:spPr>
      </p:pic>
      <p:sp>
        <p:nvSpPr>
          <p:cNvPr id="14" name="Shape 8"/>
          <p:cNvSpPr/>
          <p:nvPr/>
        </p:nvSpPr>
        <p:spPr>
          <a:xfrm>
            <a:off x="8010144" y="5340096"/>
            <a:ext cx="3557016" cy="521208"/>
          </a:xfrm>
          <a:prstGeom prst="rect">
            <a:avLst/>
          </a:prstGeom>
          <a:solidFill>
            <a:srgbClr val="071626">
              <a:alpha val="81000"/>
            </a:srgbClr>
          </a:solidFill>
          <a:ln w="12700">
            <a:solidFill>
              <a:srgbClr val="071626"/>
            </a:solidFill>
            <a:prstDash val="solid"/>
          </a:ln>
        </p:spPr>
        <p:txBody>
          <a:bodyPr/>
          <a:p/>
        </p:txBody>
      </p:sp>
      <p:sp>
        <p:nvSpPr>
          <p:cNvPr id="15" name="Text 9"/>
          <p:cNvSpPr/>
          <p:nvPr/>
        </p:nvSpPr>
        <p:spPr>
          <a:xfrm>
            <a:off x="8193024" y="5468112"/>
            <a:ext cx="322783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b="1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Actividades masivas</a:t>
            </a:r>
            <a:endParaRPr lang="en-US" sz="1200" dirty="0"/>
          </a:p>
        </p:txBody>
      </p:sp>
      <p:sp>
        <p:nvSpPr>
          <p:cNvPr id="16" name="Shape 10"/>
          <p:cNvSpPr/>
          <p:nvPr/>
        </p:nvSpPr>
        <p:spPr>
          <a:xfrm>
            <a:off x="566928" y="6528816"/>
            <a:ext cx="11018520" cy="0"/>
          </a:xfrm>
          <a:prstGeom prst="line">
            <a:avLst/>
          </a:prstGeom>
          <a:solidFill>
            <a:srgbClr val="071626"/>
          </a:solidFill>
          <a:ln w="7620">
            <a:solidFill>
              <a:srgbClr val="31536D"/>
            </a:solidFill>
            <a:prstDash val="solid"/>
          </a:ln>
        </p:spPr>
        <p:txBody>
          <a:bodyPr/>
          <a:p/>
        </p:txBody>
      </p:sp>
      <p:sp>
        <p:nvSpPr>
          <p:cNvPr id="17" name="Text 11"/>
          <p:cNvSpPr/>
          <p:nvPr/>
        </p:nvSpPr>
        <p:spPr>
          <a:xfrm>
            <a:off x="594360" y="6556248"/>
            <a:ext cx="9144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800" dirty="0">
                <a:solidFill>
                  <a:srgbClr val="B9CED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JEMC DRONES SpA · Presentación corporativa 2026</a:t>
            </a:r>
            <a:endParaRPr lang="en-US" sz="800" dirty="0"/>
          </a:p>
        </p:txBody>
      </p:sp>
      <p:sp>
        <p:nvSpPr>
          <p:cNvPr id="18" name="Text 12"/>
          <p:cNvSpPr/>
          <p:nvPr/>
        </p:nvSpPr>
        <p:spPr>
          <a:xfrm>
            <a:off x="11082528" y="6537960"/>
            <a:ext cx="475488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04000"/>
              </a:lnSpc>
              <a:buNone/>
            </a:pPr>
            <a:r>
              <a:rPr lang="en-US" sz="800" b="1" dirty="0">
                <a:solidFill>
                  <a:srgbClr val="68C9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21</a:t>
            </a:r>
            <a:endParaRPr lang="en-US" sz="800" dirty="0"/>
          </a:p>
        </p:txBody>
      </p:sp>
      <p:sp>
        <p:nvSpPr>
          <p:cNvPr id="19" name="TextBox 18"/>
          <p:cNvSpPr txBox="1"/>
          <p:nvPr/>
        </p:nvSpPr>
        <p:spPr>
          <a:xfrm>
            <a:off x="10637520" y="6601968"/>
            <a:ext cx="1307592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 b="1">
                <a:solidFill>
                  <a:srgbClr val="17A6C0"/>
                </a:solidFill>
              </a:defRPr>
            </a:pPr>
            <a:r>
              <a:t>jemc.cl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0716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512064" y="475488"/>
            <a:ext cx="384048" cy="22860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4" name="Text 2"/>
          <p:cNvSpPr/>
          <p:nvPr/>
        </p:nvSpPr>
        <p:spPr>
          <a:xfrm>
            <a:off x="987552" y="365760"/>
            <a:ext cx="7315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900" b="1" spc="200" kern="0" dirty="0">
                <a:solidFill>
                  <a:srgbClr val="9DE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21 / ANTECEDENTES</a:t>
            </a:r>
            <a:endParaRPr lang="en-US" sz="900" dirty="0"/>
          </a:p>
        </p:txBody>
      </p:sp>
      <p:pic>
        <p:nvPicPr>
          <p:cNvPr id="5" name="Image 0" descr="/mnt/data/_jemc_deck_assets/logo_slide_v6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89920" y="338328"/>
            <a:ext cx="832104" cy="832104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03504" y="859536"/>
            <a:ext cx="10698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100" b="1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Documentación y órdenes de compra</a:t>
            </a:r>
            <a:endParaRPr lang="en-US" sz="3100" dirty="0"/>
          </a:p>
        </p:txBody>
      </p:sp>
      <p:sp>
        <p:nvSpPr>
          <p:cNvPr id="7" name="Text 4"/>
          <p:cNvSpPr/>
          <p:nvPr/>
        </p:nvSpPr>
        <p:spPr>
          <a:xfrm>
            <a:off x="603504" y="1435608"/>
            <a:ext cx="10469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B9CED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 carpeta original indica que los servicios cuentan con respaldos documentales.</a:t>
            </a:r>
            <a:endParaRPr lang="en-US" sz="1600" dirty="0"/>
          </a:p>
        </p:txBody>
      </p:sp>
      <p:pic>
        <p:nvPicPr>
          <p:cNvPr id="8" name="Image 1" descr="/mnt/data/_jemc_deck_assets/coordinacion.jpg">    </p:cNvPr>
          <p:cNvPicPr>
            <a:picLocks noChangeAspect="1"/>
          </p:cNvPicPr>
          <p:nvPr/>
        </p:nvPicPr>
        <p:blipFill>
          <a:blip r:embed="rId2"/>
          <a:srcRect l="26656" r="26656" t="0" b="0"/>
          <a:stretch/>
        </p:blipFill>
        <p:spPr>
          <a:xfrm>
            <a:off x="6784848" y="1737360"/>
            <a:ext cx="4773168" cy="4379976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694944" y="1847088"/>
            <a:ext cx="557784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000" b="1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Servicios realizados, contrataciones, órdenes de compra y procesos de coordinación forman parte de la trayectoria reseñada.</a:t>
            </a:r>
            <a:endParaRPr lang="en-US" sz="2000" dirty="0"/>
          </a:p>
        </p:txBody>
      </p:sp>
      <p:sp>
        <p:nvSpPr>
          <p:cNvPr id="10" name="Text 6"/>
          <p:cNvSpPr/>
          <p:nvPr/>
        </p:nvSpPr>
        <p:spPr>
          <a:xfrm>
            <a:off x="694944" y="3840480"/>
            <a:ext cx="5577840" cy="1472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00" dirty="0">
                <a:solidFill>
                  <a:srgbClr val="B9CED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 las páginas siguientes se presenta el listado histórico de actividades incluido en la carpeta original. Se conserva la información y las referencias de contratación, normalizando únicamente errores tipográficos.</a:t>
            </a:r>
            <a:endParaRPr lang="en-US" sz="1400" dirty="0"/>
          </a:p>
        </p:txBody>
      </p:sp>
      <p:sp>
        <p:nvSpPr>
          <p:cNvPr id="11" name="Shape 7"/>
          <p:cNvSpPr/>
          <p:nvPr/>
        </p:nvSpPr>
        <p:spPr>
          <a:xfrm>
            <a:off x="566928" y="6528816"/>
            <a:ext cx="11018520" cy="0"/>
          </a:xfrm>
          <a:prstGeom prst="line">
            <a:avLst/>
          </a:prstGeom>
          <a:solidFill>
            <a:srgbClr val="071626"/>
          </a:solidFill>
          <a:ln w="7620">
            <a:solidFill>
              <a:srgbClr val="31536D"/>
            </a:solidFill>
            <a:prstDash val="solid"/>
          </a:ln>
        </p:spPr>
        <p:txBody>
          <a:bodyPr/>
          <a:p/>
        </p:txBody>
      </p:sp>
      <p:sp>
        <p:nvSpPr>
          <p:cNvPr id="12" name="Text 8"/>
          <p:cNvSpPr/>
          <p:nvPr/>
        </p:nvSpPr>
        <p:spPr>
          <a:xfrm>
            <a:off x="594360" y="6556248"/>
            <a:ext cx="9144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800" dirty="0">
                <a:solidFill>
                  <a:srgbClr val="B9CED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JEMC DRONES SpA · Presentación corporativa 2026</a:t>
            </a:r>
            <a:endParaRPr lang="en-US" sz="800" dirty="0"/>
          </a:p>
        </p:txBody>
      </p:sp>
      <p:sp>
        <p:nvSpPr>
          <p:cNvPr id="13" name="Text 9"/>
          <p:cNvSpPr/>
          <p:nvPr/>
        </p:nvSpPr>
        <p:spPr>
          <a:xfrm>
            <a:off x="11082528" y="6537960"/>
            <a:ext cx="475488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04000"/>
              </a:lnSpc>
              <a:buNone/>
            </a:pPr>
            <a:r>
              <a:rPr lang="en-US" sz="800" b="1" dirty="0">
                <a:solidFill>
                  <a:srgbClr val="68C9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22</a:t>
            </a:r>
            <a:endParaRPr lang="en-US" sz="800" dirty="0"/>
          </a:p>
        </p:txBody>
      </p:sp>
      <p:sp>
        <p:nvSpPr>
          <p:cNvPr id="14" name="TextBox 13"/>
          <p:cNvSpPr txBox="1"/>
          <p:nvPr/>
        </p:nvSpPr>
        <p:spPr>
          <a:xfrm>
            <a:off x="10637520" y="6601968"/>
            <a:ext cx="1307592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 b="1">
                <a:solidFill>
                  <a:srgbClr val="17A6C0"/>
                </a:solidFill>
              </a:defRPr>
            </a:pPr>
            <a:r>
              <a:t>jemc.cl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0716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512064" y="475488"/>
            <a:ext cx="384048" cy="22860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4" name="Text 2"/>
          <p:cNvSpPr/>
          <p:nvPr/>
        </p:nvSpPr>
        <p:spPr>
          <a:xfrm>
            <a:off x="987552" y="365760"/>
            <a:ext cx="7315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900" b="1" spc="200" kern="0" dirty="0">
                <a:solidFill>
                  <a:srgbClr val="9DE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22 / CONTACTO</a:t>
            </a:r>
            <a:endParaRPr lang="en-US" sz="900" dirty="0"/>
          </a:p>
        </p:txBody>
      </p:sp>
      <p:pic>
        <p:nvPicPr>
          <p:cNvPr id="5" name="Image 0" descr="/mnt/data/_jemc_deck_assets/logo_slide_v6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89920" y="338328"/>
            <a:ext cx="832104" cy="832104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03504" y="859536"/>
            <a:ext cx="10698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100" b="1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Hablemos de su próximo proyecto</a:t>
            </a:r>
            <a:endParaRPr lang="en-US" sz="3100" dirty="0"/>
          </a:p>
        </p:txBody>
      </p:sp>
      <p:sp>
        <p:nvSpPr>
          <p:cNvPr id="7" name="Text 4"/>
          <p:cNvSpPr/>
          <p:nvPr/>
        </p:nvSpPr>
        <p:spPr>
          <a:xfrm>
            <a:off x="603504" y="1435608"/>
            <a:ext cx="10469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B9CED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Solicite una evaluación de seguridad privada para su instalación o evento.</a:t>
            </a:r>
            <a:endParaRPr lang="en-US" sz="1600" dirty="0"/>
          </a:p>
        </p:txBody>
      </p:sp>
      <p:pic>
        <p:nvPicPr>
          <p:cNvPr id="8" name="Image 1" descr="/mnt/data/_jemc_deck_assets/guardias.jpg">    </p:cNvPr>
          <p:cNvPicPr>
            <a:picLocks noChangeAspect="1"/>
          </p:cNvPicPr>
          <p:nvPr/>
        </p:nvPicPr>
        <p:blipFill>
          <a:blip r:embed="rId2"/>
          <a:srcRect l="26184" r="26184" t="0" b="0"/>
          <a:stretch/>
        </p:blipFill>
        <p:spPr>
          <a:xfrm>
            <a:off x="6592824" y="1664208"/>
            <a:ext cx="5001768" cy="4498848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649224" y="1764792"/>
            <a:ext cx="563270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900" b="1" spc="140" kern="0" dirty="0">
                <a:solidFill>
                  <a:srgbClr val="9DE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RAZÓN SOCIAL</a:t>
            </a:r>
            <a:endParaRPr lang="en-US" sz="900" dirty="0"/>
          </a:p>
        </p:txBody>
      </p:sp>
      <p:sp>
        <p:nvSpPr>
          <p:cNvPr id="10" name="Text 6"/>
          <p:cNvSpPr/>
          <p:nvPr/>
        </p:nvSpPr>
        <p:spPr>
          <a:xfrm>
            <a:off x="649224" y="2020824"/>
            <a:ext cx="561441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700" b="1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JEMC DRONES SpA</a:t>
            </a:r>
            <a:endParaRPr lang="en-US" sz="1700" dirty="0"/>
          </a:p>
        </p:txBody>
      </p:sp>
      <p:sp>
        <p:nvSpPr>
          <p:cNvPr id="11" name="Text 7"/>
          <p:cNvSpPr/>
          <p:nvPr/>
        </p:nvSpPr>
        <p:spPr>
          <a:xfrm>
            <a:off x="649224" y="2596896"/>
            <a:ext cx="563270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900" b="1" spc="140" kern="0" dirty="0">
                <a:solidFill>
                  <a:srgbClr val="9DE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RUT</a:t>
            </a:r>
            <a:endParaRPr lang="en-US" sz="900" dirty="0"/>
          </a:p>
        </p:txBody>
      </p:sp>
      <p:sp>
        <p:nvSpPr>
          <p:cNvPr id="12" name="Text 8"/>
          <p:cNvSpPr/>
          <p:nvPr/>
        </p:nvSpPr>
        <p:spPr>
          <a:xfrm>
            <a:off x="649224" y="2852928"/>
            <a:ext cx="561441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700" b="1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77.623.632-2</a:t>
            </a:r>
            <a:endParaRPr lang="en-US" sz="1700" dirty="0"/>
          </a:p>
        </p:txBody>
      </p:sp>
      <p:sp>
        <p:nvSpPr>
          <p:cNvPr id="13" name="Text 9"/>
          <p:cNvSpPr/>
          <p:nvPr/>
        </p:nvSpPr>
        <p:spPr>
          <a:xfrm>
            <a:off x="649224" y="3429000"/>
            <a:ext cx="563270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900" b="1" spc="140" kern="0" dirty="0">
                <a:solidFill>
                  <a:srgbClr val="9DE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TELÉFONOS</a:t>
            </a:r>
            <a:endParaRPr lang="en-US" sz="900" dirty="0"/>
          </a:p>
        </p:txBody>
      </p:sp>
      <p:sp>
        <p:nvSpPr>
          <p:cNvPr id="14" name="Text 10"/>
          <p:cNvSpPr/>
          <p:nvPr/>
        </p:nvSpPr>
        <p:spPr>
          <a:xfrm>
            <a:off x="649224" y="3685032"/>
            <a:ext cx="561441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700" b="1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+56 9 9708 8236  /  +56 9 9266 5816</a:t>
            </a:r>
            <a:endParaRPr lang="en-US" sz="1700" dirty="0"/>
          </a:p>
        </p:txBody>
      </p:sp>
      <p:sp>
        <p:nvSpPr>
          <p:cNvPr id="15" name="Text 11"/>
          <p:cNvSpPr/>
          <p:nvPr/>
        </p:nvSpPr>
        <p:spPr>
          <a:xfrm>
            <a:off x="649224" y="4261104"/>
            <a:ext cx="563270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900" b="1" spc="140" kern="0" dirty="0">
                <a:solidFill>
                  <a:srgbClr val="9DE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CORREO</a:t>
            </a:r>
            <a:endParaRPr lang="en-US" sz="900" dirty="0"/>
          </a:p>
        </p:txBody>
      </p:sp>
      <p:sp>
        <p:nvSpPr>
          <p:cNvPr id="16" name="Text 12"/>
          <p:cNvSpPr/>
          <p:nvPr/>
        </p:nvSpPr>
        <p:spPr>
          <a:xfrm>
            <a:off x="649224" y="4517136"/>
            <a:ext cx="561441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700" b="1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jemcdrones@gmail.com</a:t>
            </a:r>
            <a:endParaRPr lang="en-US" sz="1700" dirty="0"/>
          </a:p>
        </p:txBody>
      </p:sp>
      <p:sp>
        <p:nvSpPr>
          <p:cNvPr id="17" name="Text 13"/>
          <p:cNvSpPr/>
          <p:nvPr/>
        </p:nvSpPr>
        <p:spPr>
          <a:xfrm>
            <a:off x="649224" y="5093208"/>
            <a:ext cx="563270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900" b="1" spc="140" kern="0" dirty="0">
                <a:solidFill>
                  <a:srgbClr val="9DE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DIRECCIÓN</a:t>
            </a:r>
            <a:endParaRPr lang="en-US" sz="900" dirty="0"/>
          </a:p>
        </p:txBody>
      </p:sp>
      <p:sp>
        <p:nvSpPr>
          <p:cNvPr id="18" name="Text 14"/>
          <p:cNvSpPr/>
          <p:nvPr/>
        </p:nvSpPr>
        <p:spPr>
          <a:xfrm>
            <a:off x="649224" y="5349240"/>
            <a:ext cx="561441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700" b="1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Calle Esmeralda 973, oficina 502, Valparaíso, Chile</a:t>
            </a:r>
            <a:endParaRPr lang="en-US" sz="1700" dirty="0"/>
          </a:p>
        </p:txBody>
      </p:sp>
      <p:sp>
        <p:nvSpPr>
          <p:cNvPr id="19" name="Shape 15"/>
          <p:cNvSpPr/>
          <p:nvPr/>
        </p:nvSpPr>
        <p:spPr>
          <a:xfrm>
            <a:off x="566928" y="6528816"/>
            <a:ext cx="11018520" cy="0"/>
          </a:xfrm>
          <a:prstGeom prst="line">
            <a:avLst/>
          </a:prstGeom>
          <a:solidFill>
            <a:srgbClr val="071626"/>
          </a:solidFill>
          <a:ln w="7620">
            <a:solidFill>
              <a:srgbClr val="31536D"/>
            </a:solidFill>
            <a:prstDash val="solid"/>
          </a:ln>
        </p:spPr>
        <p:txBody>
          <a:bodyPr/>
          <a:p/>
        </p:txBody>
      </p:sp>
      <p:sp>
        <p:nvSpPr>
          <p:cNvPr id="20" name="Text 16"/>
          <p:cNvSpPr/>
          <p:nvPr/>
        </p:nvSpPr>
        <p:spPr>
          <a:xfrm>
            <a:off x="594360" y="6556248"/>
            <a:ext cx="9144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800" dirty="0">
                <a:solidFill>
                  <a:srgbClr val="B9CED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JEMC DRONES SpA · Presentación corporativa 2026</a:t>
            </a:r>
            <a:endParaRPr lang="en-US" sz="800" dirty="0"/>
          </a:p>
        </p:txBody>
      </p:sp>
      <p:sp>
        <p:nvSpPr>
          <p:cNvPr id="21" name="Text 17"/>
          <p:cNvSpPr/>
          <p:nvPr/>
        </p:nvSpPr>
        <p:spPr>
          <a:xfrm>
            <a:off x="11082528" y="6537960"/>
            <a:ext cx="475488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04000"/>
              </a:lnSpc>
              <a:buNone/>
            </a:pPr>
            <a:r>
              <a:rPr lang="en-US" sz="800" b="1" dirty="0">
                <a:solidFill>
                  <a:srgbClr val="68C9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23</a:t>
            </a:r>
            <a:endParaRPr lang="en-US" sz="800" dirty="0"/>
          </a:p>
        </p:txBody>
      </p:sp>
      <p:sp>
        <p:nvSpPr>
          <p:cNvPr id="22" name="Rounded Rectangle 21"/>
          <p:cNvSpPr/>
          <p:nvPr/>
        </p:nvSpPr>
        <p:spPr>
          <a:xfrm>
            <a:off x="10866120" y="5486400"/>
            <a:ext cx="1115568" cy="118872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3" name="Picture 22" descr="JEMC_WEB_Q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57560" y="5577840"/>
            <a:ext cx="932688" cy="932688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10920984" y="6501384"/>
            <a:ext cx="10058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b="1" sz="900">
                <a:solidFill>
                  <a:srgbClr val="0C2032"/>
                </a:solidFill>
              </a:defRPr>
            </a:pPr>
            <a:r>
              <a:t>jemc.cl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0716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pic>
        <p:nvPicPr>
          <p:cNvPr id="3" name="Image 0" descr="/mnt/data/_jemc_deck_assets/escenario.jpg">    </p:cNvPr>
          <p:cNvPicPr>
            <a:picLocks noChangeAspect="1"/>
          </p:cNvPicPr>
          <p:nvPr/>
        </p:nvPicPr>
        <p:blipFill>
          <a:blip r:embed="rId1"/>
          <a:srcRect l="0" r="0" t="12499" b="12499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1626">
              <a:alpha val="76000"/>
            </a:srgbClr>
          </a:solidFill>
          <a:ln w="12700">
            <a:solidFill>
              <a:srgbClr val="071626"/>
            </a:solidFill>
            <a:prstDash val="solid"/>
          </a:ln>
        </p:spPr>
        <p:txBody>
          <a:bodyPr/>
          <a:p/>
        </p:txBody>
      </p:sp>
      <p:pic>
        <p:nvPicPr>
          <p:cNvPr id="5" name="Image 1" descr="/mnt/data/_jemc_deck_assets/logo_slide_v6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576072"/>
            <a:ext cx="1024128" cy="1024128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640080" y="2093976"/>
            <a:ext cx="64008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4000" b="1" dirty="0">
                <a:solidFill>
                  <a:srgbClr val="68C9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ANEXO</a:t>
            </a:r>
            <a:endParaRPr lang="en-US" sz="4000" dirty="0"/>
          </a:p>
        </p:txBody>
      </p:sp>
      <p:sp>
        <p:nvSpPr>
          <p:cNvPr id="7" name="Text 3"/>
          <p:cNvSpPr/>
          <p:nvPr/>
        </p:nvSpPr>
        <p:spPr>
          <a:xfrm>
            <a:off x="658368" y="2898648"/>
            <a:ext cx="96926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900" b="1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Trayectoria y servicios realizados</a:t>
            </a:r>
            <a:endParaRPr lang="en-US" sz="2900" dirty="0"/>
          </a:p>
        </p:txBody>
      </p:sp>
      <p:sp>
        <p:nvSpPr>
          <p:cNvPr id="8" name="Text 4"/>
          <p:cNvSpPr/>
          <p:nvPr/>
        </p:nvSpPr>
        <p:spPr>
          <a:xfrm>
            <a:off x="685800" y="4892040"/>
            <a:ext cx="960120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Relación completa conservada de la carpeta corporativa original · 2023–2025</a:t>
            </a:r>
            <a:endParaRPr lang="en-US" sz="1600" dirty="0"/>
          </a:p>
        </p:txBody>
      </p:sp>
      <p:sp>
        <p:nvSpPr>
          <p:cNvPr id="9" name="TextBox 8"/>
          <p:cNvSpPr txBox="1"/>
          <p:nvPr/>
        </p:nvSpPr>
        <p:spPr>
          <a:xfrm>
            <a:off x="10637520" y="6601968"/>
            <a:ext cx="1307592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 b="1">
                <a:solidFill>
                  <a:srgbClr val="17A6C0"/>
                </a:solidFill>
              </a:defRPr>
            </a:pPr>
            <a:r>
              <a:t>jemc.cl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0716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512064" y="475488"/>
            <a:ext cx="384048" cy="22860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4" name="Text 2"/>
          <p:cNvSpPr/>
          <p:nvPr/>
        </p:nvSpPr>
        <p:spPr>
          <a:xfrm>
            <a:off x="987552" y="365760"/>
            <a:ext cx="7315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900" b="1" spc="200" kern="0" dirty="0">
                <a:solidFill>
                  <a:srgbClr val="9DE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ANEXO DOCUMENTAL / 01</a:t>
            </a:r>
            <a:endParaRPr lang="en-US" sz="900" dirty="0"/>
          </a:p>
        </p:txBody>
      </p:sp>
      <p:pic>
        <p:nvPicPr>
          <p:cNvPr id="5" name="Image 0" descr="/mnt/data/_jemc_deck_assets/logo_slide_v6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89920" y="338328"/>
            <a:ext cx="832104" cy="832104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03504" y="859536"/>
            <a:ext cx="10698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100" b="1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Servicios realizados · 01</a:t>
            </a:r>
            <a:endParaRPr lang="en-US" sz="3100" dirty="0"/>
          </a:p>
        </p:txBody>
      </p:sp>
      <p:sp>
        <p:nvSpPr>
          <p:cNvPr id="7" name="Text 4"/>
          <p:cNvSpPr/>
          <p:nvPr/>
        </p:nvSpPr>
        <p:spPr>
          <a:xfrm>
            <a:off x="603504" y="1435608"/>
            <a:ext cx="10469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B9CED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Referencias 1–11 de 102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658368" y="1810512"/>
            <a:ext cx="45720" cy="155448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9" name="Text 6"/>
          <p:cNvSpPr/>
          <p:nvPr/>
        </p:nvSpPr>
        <p:spPr>
          <a:xfrm>
            <a:off x="832104" y="1737360"/>
            <a:ext cx="1075334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5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Servicio de produccion aniversario año 2025 comuna de ovalle 2025</a:t>
            </a:r>
            <a:endParaRPr lang="en-US" sz="1150" dirty="0"/>
          </a:p>
        </p:txBody>
      </p:sp>
      <p:sp>
        <p:nvSpPr>
          <p:cNvPr id="10" name="Shape 7"/>
          <p:cNvSpPr/>
          <p:nvPr/>
        </p:nvSpPr>
        <p:spPr>
          <a:xfrm>
            <a:off x="658368" y="2203704"/>
            <a:ext cx="45720" cy="155448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11" name="Text 8"/>
          <p:cNvSpPr/>
          <p:nvPr/>
        </p:nvSpPr>
        <p:spPr>
          <a:xfrm>
            <a:off x="832104" y="2130552"/>
            <a:ext cx="1075334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5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Servicio de seguridad para tren cultural, dirección de desarrollo cultural 2025</a:t>
            </a:r>
            <a:endParaRPr lang="en-US" sz="1150" dirty="0"/>
          </a:p>
        </p:txBody>
      </p:sp>
      <p:sp>
        <p:nvSpPr>
          <p:cNvPr id="12" name="Shape 9"/>
          <p:cNvSpPr/>
          <p:nvPr/>
        </p:nvSpPr>
        <p:spPr>
          <a:xfrm>
            <a:off x="658368" y="2596896"/>
            <a:ext cx="45720" cy="155448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13" name="Text 10"/>
          <p:cNvSpPr/>
          <p:nvPr/>
        </p:nvSpPr>
        <p:spPr>
          <a:xfrm>
            <a:off x="832104" y="2523744"/>
            <a:ext cx="1075334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5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Servicio de guardias - feria semana santa 2025</a:t>
            </a:r>
            <a:endParaRPr lang="en-US" sz="1150" dirty="0"/>
          </a:p>
        </p:txBody>
      </p:sp>
      <p:sp>
        <p:nvSpPr>
          <p:cNvPr id="14" name="Shape 11"/>
          <p:cNvSpPr/>
          <p:nvPr/>
        </p:nvSpPr>
        <p:spPr>
          <a:xfrm>
            <a:off x="658368" y="2990088"/>
            <a:ext cx="45720" cy="155448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15" name="Text 12"/>
          <p:cNvSpPr/>
          <p:nvPr/>
        </p:nvSpPr>
        <p:spPr>
          <a:xfrm>
            <a:off x="832104" y="2916936"/>
            <a:ext cx="1075334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5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Guardias de seguridad feria del libro – seguridad</a:t>
            </a:r>
            <a:endParaRPr lang="en-US" sz="1150" dirty="0"/>
          </a:p>
        </p:txBody>
      </p:sp>
      <p:sp>
        <p:nvSpPr>
          <p:cNvPr id="16" name="Shape 13"/>
          <p:cNvSpPr/>
          <p:nvPr/>
        </p:nvSpPr>
        <p:spPr>
          <a:xfrm>
            <a:off x="658368" y="3383280"/>
            <a:ext cx="45720" cy="155448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17" name="Text 14"/>
          <p:cNvSpPr/>
          <p:nvPr/>
        </p:nvSpPr>
        <p:spPr>
          <a:xfrm>
            <a:off x="832104" y="3310128"/>
            <a:ext cx="1075334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5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Fiesta de la chicha 2025</a:t>
            </a:r>
            <a:endParaRPr lang="en-US" sz="1150" dirty="0"/>
          </a:p>
        </p:txBody>
      </p:sp>
      <p:sp>
        <p:nvSpPr>
          <p:cNvPr id="18" name="Shape 15"/>
          <p:cNvSpPr/>
          <p:nvPr/>
        </p:nvSpPr>
        <p:spPr>
          <a:xfrm>
            <a:off x="658368" y="3776472"/>
            <a:ext cx="45720" cy="155448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19" name="Text 16"/>
          <p:cNvSpPr/>
          <p:nvPr/>
        </p:nvSpPr>
        <p:spPr>
          <a:xfrm>
            <a:off x="832104" y="3703320"/>
            <a:ext cx="1075334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5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Servicios de guardias de seguridad para fiesta de la vendimia marchigüe 2025</a:t>
            </a:r>
            <a:endParaRPr lang="en-US" sz="1150" dirty="0"/>
          </a:p>
        </p:txBody>
      </p:sp>
      <p:sp>
        <p:nvSpPr>
          <p:cNvPr id="20" name="Shape 17"/>
          <p:cNvSpPr/>
          <p:nvPr/>
        </p:nvSpPr>
        <p:spPr>
          <a:xfrm>
            <a:off x="658368" y="4169664"/>
            <a:ext cx="45720" cy="155448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21" name="Text 18"/>
          <p:cNvSpPr/>
          <p:nvPr/>
        </p:nvSpPr>
        <p:spPr>
          <a:xfrm>
            <a:off x="832104" y="4096512"/>
            <a:ext cx="1075334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5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Servicio guardias de seguridad peralillo vendimia 2025</a:t>
            </a:r>
            <a:endParaRPr lang="en-US" sz="1150" dirty="0"/>
          </a:p>
        </p:txBody>
      </p:sp>
      <p:sp>
        <p:nvSpPr>
          <p:cNvPr id="22" name="Shape 19"/>
          <p:cNvSpPr/>
          <p:nvPr/>
        </p:nvSpPr>
        <p:spPr>
          <a:xfrm>
            <a:off x="658368" y="4562856"/>
            <a:ext cx="45720" cy="155448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23" name="Text 20"/>
          <p:cNvSpPr/>
          <p:nvPr/>
        </p:nvSpPr>
        <p:spPr>
          <a:xfrm>
            <a:off x="832104" y="4489704"/>
            <a:ext cx="1075334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5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Guardias - emergencia corte de suministros - d. seg</a:t>
            </a:r>
            <a:endParaRPr lang="en-US" sz="1150" dirty="0"/>
          </a:p>
        </p:txBody>
      </p:sp>
      <p:sp>
        <p:nvSpPr>
          <p:cNvPr id="24" name="Shape 21"/>
          <p:cNvSpPr/>
          <p:nvPr/>
        </p:nvSpPr>
        <p:spPr>
          <a:xfrm>
            <a:off x="658368" y="4956048"/>
            <a:ext cx="45720" cy="155448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25" name="Text 22"/>
          <p:cNvSpPr/>
          <p:nvPr/>
        </p:nvSpPr>
        <p:spPr>
          <a:xfrm>
            <a:off x="832104" y="4882896"/>
            <a:ext cx="1075334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5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Guardias - festival de la voz – seguridad</a:t>
            </a:r>
            <a:endParaRPr lang="en-US" sz="1150" dirty="0"/>
          </a:p>
        </p:txBody>
      </p:sp>
      <p:sp>
        <p:nvSpPr>
          <p:cNvPr id="26" name="Shape 23"/>
          <p:cNvSpPr/>
          <p:nvPr/>
        </p:nvSpPr>
        <p:spPr>
          <a:xfrm>
            <a:off x="658368" y="5349240"/>
            <a:ext cx="45720" cy="155448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27" name="Text 24"/>
          <p:cNvSpPr/>
          <p:nvPr/>
        </p:nvSpPr>
        <p:spPr>
          <a:xfrm>
            <a:off x="832104" y="5276088"/>
            <a:ext cx="1075334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5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Contratacion de servicio de vigilancia y seguridad cabildo 2025</a:t>
            </a:r>
            <a:endParaRPr lang="en-US" sz="1150" dirty="0"/>
          </a:p>
        </p:txBody>
      </p:sp>
      <p:sp>
        <p:nvSpPr>
          <p:cNvPr id="28" name="Shape 25"/>
          <p:cNvSpPr/>
          <p:nvPr/>
        </p:nvSpPr>
        <p:spPr>
          <a:xfrm>
            <a:off x="658368" y="5742432"/>
            <a:ext cx="45720" cy="155448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29" name="Text 26"/>
          <p:cNvSpPr/>
          <p:nvPr/>
        </p:nvSpPr>
        <p:spPr>
          <a:xfrm>
            <a:off x="832104" y="5669280"/>
            <a:ext cx="1075334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5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Servicio de guardias. festival de la tuna y aceituna</a:t>
            </a:r>
            <a:endParaRPr lang="en-US" sz="1150" dirty="0"/>
          </a:p>
        </p:txBody>
      </p:sp>
      <p:sp>
        <p:nvSpPr>
          <p:cNvPr id="30" name="Shape 27"/>
          <p:cNvSpPr/>
          <p:nvPr/>
        </p:nvSpPr>
        <p:spPr>
          <a:xfrm>
            <a:off x="566928" y="6528816"/>
            <a:ext cx="11018520" cy="0"/>
          </a:xfrm>
          <a:prstGeom prst="line">
            <a:avLst/>
          </a:prstGeom>
          <a:solidFill>
            <a:srgbClr val="071626"/>
          </a:solidFill>
          <a:ln w="7620">
            <a:solidFill>
              <a:srgbClr val="31536D"/>
            </a:solidFill>
            <a:prstDash val="solid"/>
          </a:ln>
        </p:spPr>
        <p:txBody>
          <a:bodyPr/>
          <a:p/>
        </p:txBody>
      </p:sp>
      <p:sp>
        <p:nvSpPr>
          <p:cNvPr id="31" name="Text 28"/>
          <p:cNvSpPr/>
          <p:nvPr/>
        </p:nvSpPr>
        <p:spPr>
          <a:xfrm>
            <a:off x="594360" y="6556248"/>
            <a:ext cx="9144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800" dirty="0">
                <a:solidFill>
                  <a:srgbClr val="B9CED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Extracto documental · Texto procedente de carpeta de presentación original</a:t>
            </a:r>
            <a:endParaRPr lang="en-US" sz="800" dirty="0"/>
          </a:p>
        </p:txBody>
      </p:sp>
      <p:sp>
        <p:nvSpPr>
          <p:cNvPr id="32" name="Text 29"/>
          <p:cNvSpPr/>
          <p:nvPr/>
        </p:nvSpPr>
        <p:spPr>
          <a:xfrm>
            <a:off x="11082528" y="6537960"/>
            <a:ext cx="475488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04000"/>
              </a:lnSpc>
              <a:buNone/>
            </a:pPr>
            <a:r>
              <a:rPr lang="en-US" sz="800" b="1" dirty="0">
                <a:solidFill>
                  <a:srgbClr val="68C9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25</a:t>
            </a:r>
            <a:endParaRPr lang="en-US" sz="800" dirty="0"/>
          </a:p>
        </p:txBody>
      </p:sp>
      <p:sp>
        <p:nvSpPr>
          <p:cNvPr id="33" name="TextBox 32"/>
          <p:cNvSpPr txBox="1"/>
          <p:nvPr/>
        </p:nvSpPr>
        <p:spPr>
          <a:xfrm>
            <a:off x="10637520" y="6601968"/>
            <a:ext cx="1307592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 b="1">
                <a:solidFill>
                  <a:srgbClr val="17A6C0"/>
                </a:solidFill>
              </a:defRPr>
            </a:pPr>
            <a:r>
              <a:t>jemc.cl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0716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512064" y="475488"/>
            <a:ext cx="384048" cy="22860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4" name="Text 2"/>
          <p:cNvSpPr/>
          <p:nvPr/>
        </p:nvSpPr>
        <p:spPr>
          <a:xfrm>
            <a:off x="987552" y="365760"/>
            <a:ext cx="7315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900" b="1" spc="200" kern="0" dirty="0">
                <a:solidFill>
                  <a:srgbClr val="9DE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ANEXO DOCUMENTAL / 02</a:t>
            </a:r>
            <a:endParaRPr lang="en-US" sz="900" dirty="0"/>
          </a:p>
        </p:txBody>
      </p:sp>
      <p:pic>
        <p:nvPicPr>
          <p:cNvPr id="5" name="Image 0" descr="/mnt/data/_jemc_deck_assets/logo_slide_v6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89920" y="338328"/>
            <a:ext cx="832104" cy="832104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03504" y="859536"/>
            <a:ext cx="10698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100" b="1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Servicios realizados · 02</a:t>
            </a:r>
            <a:endParaRPr lang="en-US" sz="3100" dirty="0"/>
          </a:p>
        </p:txBody>
      </p:sp>
      <p:sp>
        <p:nvSpPr>
          <p:cNvPr id="7" name="Text 4"/>
          <p:cNvSpPr/>
          <p:nvPr/>
        </p:nvSpPr>
        <p:spPr>
          <a:xfrm>
            <a:off x="603504" y="1435608"/>
            <a:ext cx="10469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B9CED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Referencias 12–22 de 102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658368" y="1810512"/>
            <a:ext cx="45720" cy="155448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9" name="Text 6"/>
          <p:cNvSpPr/>
          <p:nvPr/>
        </p:nvSpPr>
        <p:spPr>
          <a:xfrm>
            <a:off x="832104" y="1737360"/>
            <a:ext cx="1075334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5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Servicio de guardias de seguridad carnaval litueche 2025</a:t>
            </a:r>
            <a:endParaRPr lang="en-US" sz="1150" dirty="0"/>
          </a:p>
        </p:txBody>
      </p:sp>
      <p:sp>
        <p:nvSpPr>
          <p:cNvPr id="10" name="Shape 7"/>
          <p:cNvSpPr/>
          <p:nvPr/>
        </p:nvSpPr>
        <p:spPr>
          <a:xfrm>
            <a:off x="658368" y="2203704"/>
            <a:ext cx="45720" cy="155448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11" name="Text 8"/>
          <p:cNvSpPr/>
          <p:nvPr/>
        </p:nvSpPr>
        <p:spPr>
          <a:xfrm>
            <a:off x="832104" y="2130552"/>
            <a:ext cx="1075334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5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Guardias illafest - festival de la voz - seguridad</a:t>
            </a:r>
            <a:endParaRPr lang="en-US" sz="1150" dirty="0"/>
          </a:p>
        </p:txBody>
      </p:sp>
      <p:sp>
        <p:nvSpPr>
          <p:cNvPr id="12" name="Shape 9"/>
          <p:cNvSpPr/>
          <p:nvPr/>
        </p:nvSpPr>
        <p:spPr>
          <a:xfrm>
            <a:off x="658368" y="2596896"/>
            <a:ext cx="45720" cy="155448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13" name="Text 10"/>
          <p:cNvSpPr/>
          <p:nvPr/>
        </p:nvSpPr>
        <p:spPr>
          <a:xfrm>
            <a:off x="832104" y="2523744"/>
            <a:ext cx="1075334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5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Servicio de guardias de seguridad semana punitaqui 2025</a:t>
            </a:r>
            <a:endParaRPr lang="en-US" sz="1150" dirty="0"/>
          </a:p>
        </p:txBody>
      </p:sp>
      <p:sp>
        <p:nvSpPr>
          <p:cNvPr id="14" name="Shape 11"/>
          <p:cNvSpPr/>
          <p:nvPr/>
        </p:nvSpPr>
        <p:spPr>
          <a:xfrm>
            <a:off x="658368" y="2990088"/>
            <a:ext cx="45720" cy="155448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15" name="Text 12"/>
          <p:cNvSpPr/>
          <p:nvPr/>
        </p:nvSpPr>
        <p:spPr>
          <a:xfrm>
            <a:off x="832104" y="2916936"/>
            <a:ext cx="1075334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5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Servicio de guardias de seguridad - semana peñaflorina</a:t>
            </a:r>
            <a:endParaRPr lang="en-US" sz="1150" dirty="0"/>
          </a:p>
        </p:txBody>
      </p:sp>
      <p:sp>
        <p:nvSpPr>
          <p:cNvPr id="16" name="Shape 13"/>
          <p:cNvSpPr/>
          <p:nvPr/>
        </p:nvSpPr>
        <p:spPr>
          <a:xfrm>
            <a:off x="658368" y="3383280"/>
            <a:ext cx="45720" cy="155448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17" name="Text 14"/>
          <p:cNvSpPr/>
          <p:nvPr/>
        </p:nvSpPr>
        <p:spPr>
          <a:xfrm>
            <a:off x="832104" y="3310128"/>
            <a:ext cx="1075334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5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Servicio de guardias de seguridad - semana peralillo 2025</a:t>
            </a:r>
            <a:endParaRPr lang="en-US" sz="1150" dirty="0"/>
          </a:p>
        </p:txBody>
      </p:sp>
      <p:sp>
        <p:nvSpPr>
          <p:cNvPr id="18" name="Shape 15"/>
          <p:cNvSpPr/>
          <p:nvPr/>
        </p:nvSpPr>
        <p:spPr>
          <a:xfrm>
            <a:off x="658368" y="3776472"/>
            <a:ext cx="45720" cy="155448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19" name="Text 16"/>
          <p:cNvSpPr/>
          <p:nvPr/>
        </p:nvSpPr>
        <p:spPr>
          <a:xfrm>
            <a:off x="832104" y="3703320"/>
            <a:ext cx="1075334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5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Guardias de seguridad-eventos de verano</a:t>
            </a:r>
            <a:endParaRPr lang="en-US" sz="1150" dirty="0"/>
          </a:p>
        </p:txBody>
      </p:sp>
      <p:sp>
        <p:nvSpPr>
          <p:cNvPr id="20" name="Shape 17"/>
          <p:cNvSpPr/>
          <p:nvPr/>
        </p:nvSpPr>
        <p:spPr>
          <a:xfrm>
            <a:off x="658368" y="4169664"/>
            <a:ext cx="45720" cy="155448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21" name="Text 18"/>
          <p:cNvSpPr/>
          <p:nvPr/>
        </p:nvSpPr>
        <p:spPr>
          <a:xfrm>
            <a:off x="832104" y="4096512"/>
            <a:ext cx="1075334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5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Servicio de seguridad festivales</a:t>
            </a:r>
            <a:endParaRPr lang="en-US" sz="1150" dirty="0"/>
          </a:p>
        </p:txBody>
      </p:sp>
      <p:sp>
        <p:nvSpPr>
          <p:cNvPr id="22" name="Shape 19"/>
          <p:cNvSpPr/>
          <p:nvPr/>
        </p:nvSpPr>
        <p:spPr>
          <a:xfrm>
            <a:off x="658368" y="4562856"/>
            <a:ext cx="45720" cy="155448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23" name="Text 20"/>
          <p:cNvSpPr/>
          <p:nvPr/>
        </p:nvSpPr>
        <p:spPr>
          <a:xfrm>
            <a:off x="832104" y="4489704"/>
            <a:ext cx="1075334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5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Servicio de guardias de seguridad evento fiesta de nancagua 2025</a:t>
            </a:r>
            <a:endParaRPr lang="en-US" sz="1150" dirty="0"/>
          </a:p>
        </p:txBody>
      </p:sp>
      <p:sp>
        <p:nvSpPr>
          <p:cNvPr id="24" name="Shape 21"/>
          <p:cNvSpPr/>
          <p:nvPr/>
        </p:nvSpPr>
        <p:spPr>
          <a:xfrm>
            <a:off x="658368" y="4956048"/>
            <a:ext cx="45720" cy="155448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25" name="Text 22"/>
          <p:cNvSpPr/>
          <p:nvPr/>
        </p:nvSpPr>
        <p:spPr>
          <a:xfrm>
            <a:off x="832104" y="4882896"/>
            <a:ext cx="1075334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5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Servicio de guardias - la cumbre</a:t>
            </a:r>
            <a:endParaRPr lang="en-US" sz="1150" dirty="0"/>
          </a:p>
        </p:txBody>
      </p:sp>
      <p:sp>
        <p:nvSpPr>
          <p:cNvPr id="26" name="Shape 23"/>
          <p:cNvSpPr/>
          <p:nvPr/>
        </p:nvSpPr>
        <p:spPr>
          <a:xfrm>
            <a:off x="658368" y="5349240"/>
            <a:ext cx="45720" cy="155448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27" name="Text 24"/>
          <p:cNvSpPr/>
          <p:nvPr/>
        </p:nvSpPr>
        <p:spPr>
          <a:xfrm>
            <a:off x="832104" y="5276088"/>
            <a:ext cx="1075334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5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Contratacion de servicios de guardia de seguridad "fiesta de la querencia 2025"</a:t>
            </a:r>
            <a:endParaRPr lang="en-US" sz="1150" dirty="0"/>
          </a:p>
        </p:txBody>
      </p:sp>
      <p:sp>
        <p:nvSpPr>
          <p:cNvPr id="28" name="Shape 25"/>
          <p:cNvSpPr/>
          <p:nvPr/>
        </p:nvSpPr>
        <p:spPr>
          <a:xfrm>
            <a:off x="658368" y="5742432"/>
            <a:ext cx="45720" cy="155448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29" name="Text 26"/>
          <p:cNvSpPr/>
          <p:nvPr/>
        </p:nvSpPr>
        <p:spPr>
          <a:xfrm>
            <a:off x="832104" y="5669280"/>
            <a:ext cx="1075334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5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Contratación servicio de guardias para la realización de festival verano con pasión 2025</a:t>
            </a:r>
            <a:endParaRPr lang="en-US" sz="1150" dirty="0"/>
          </a:p>
        </p:txBody>
      </p:sp>
      <p:sp>
        <p:nvSpPr>
          <p:cNvPr id="30" name="Shape 27"/>
          <p:cNvSpPr/>
          <p:nvPr/>
        </p:nvSpPr>
        <p:spPr>
          <a:xfrm>
            <a:off x="566928" y="6528816"/>
            <a:ext cx="11018520" cy="0"/>
          </a:xfrm>
          <a:prstGeom prst="line">
            <a:avLst/>
          </a:prstGeom>
          <a:solidFill>
            <a:srgbClr val="071626"/>
          </a:solidFill>
          <a:ln w="7620">
            <a:solidFill>
              <a:srgbClr val="31536D"/>
            </a:solidFill>
            <a:prstDash val="solid"/>
          </a:ln>
        </p:spPr>
        <p:txBody>
          <a:bodyPr/>
          <a:p/>
        </p:txBody>
      </p:sp>
      <p:sp>
        <p:nvSpPr>
          <p:cNvPr id="31" name="Text 28"/>
          <p:cNvSpPr/>
          <p:nvPr/>
        </p:nvSpPr>
        <p:spPr>
          <a:xfrm>
            <a:off x="594360" y="6556248"/>
            <a:ext cx="9144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800" dirty="0">
                <a:solidFill>
                  <a:srgbClr val="B9CED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Extracto documental · Texto procedente de carpeta de presentación original</a:t>
            </a:r>
            <a:endParaRPr lang="en-US" sz="800" dirty="0"/>
          </a:p>
        </p:txBody>
      </p:sp>
      <p:sp>
        <p:nvSpPr>
          <p:cNvPr id="32" name="Text 29"/>
          <p:cNvSpPr/>
          <p:nvPr/>
        </p:nvSpPr>
        <p:spPr>
          <a:xfrm>
            <a:off x="11082528" y="6537960"/>
            <a:ext cx="475488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04000"/>
              </a:lnSpc>
              <a:buNone/>
            </a:pPr>
            <a:r>
              <a:rPr lang="en-US" sz="800" b="1" dirty="0">
                <a:solidFill>
                  <a:srgbClr val="68C9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26</a:t>
            </a:r>
            <a:endParaRPr lang="en-US" sz="800" dirty="0"/>
          </a:p>
        </p:txBody>
      </p:sp>
      <p:sp>
        <p:nvSpPr>
          <p:cNvPr id="33" name="TextBox 32"/>
          <p:cNvSpPr txBox="1"/>
          <p:nvPr/>
        </p:nvSpPr>
        <p:spPr>
          <a:xfrm>
            <a:off x="10637520" y="6601968"/>
            <a:ext cx="1307592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 b="1">
                <a:solidFill>
                  <a:srgbClr val="17A6C0"/>
                </a:solidFill>
              </a:defRPr>
            </a:pPr>
            <a:r>
              <a:t>jemc.cl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0716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512064" y="475488"/>
            <a:ext cx="384048" cy="22860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4" name="Text 2"/>
          <p:cNvSpPr/>
          <p:nvPr/>
        </p:nvSpPr>
        <p:spPr>
          <a:xfrm>
            <a:off x="987552" y="365760"/>
            <a:ext cx="7315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900" b="1" spc="200" kern="0" dirty="0">
                <a:solidFill>
                  <a:srgbClr val="9DE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ANEXO DOCUMENTAL / 03</a:t>
            </a:r>
            <a:endParaRPr lang="en-US" sz="900" dirty="0"/>
          </a:p>
        </p:txBody>
      </p:sp>
      <p:pic>
        <p:nvPicPr>
          <p:cNvPr id="5" name="Image 0" descr="/mnt/data/_jemc_deck_assets/logo_slide_v6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89920" y="338328"/>
            <a:ext cx="832104" cy="832104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03504" y="859536"/>
            <a:ext cx="10698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100" b="1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Servicios realizados · 03</a:t>
            </a:r>
            <a:endParaRPr lang="en-US" sz="3100" dirty="0"/>
          </a:p>
        </p:txBody>
      </p:sp>
      <p:sp>
        <p:nvSpPr>
          <p:cNvPr id="7" name="Text 4"/>
          <p:cNvSpPr/>
          <p:nvPr/>
        </p:nvSpPr>
        <p:spPr>
          <a:xfrm>
            <a:off x="603504" y="1435608"/>
            <a:ext cx="10469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B9CED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Referencias 23–33 de 102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658368" y="1810512"/>
            <a:ext cx="45720" cy="155448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9" name="Text 6"/>
          <p:cNvSpPr/>
          <p:nvPr/>
        </p:nvSpPr>
        <p:spPr>
          <a:xfrm>
            <a:off x="832104" y="1737360"/>
            <a:ext cx="1075334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5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Servicio de 15 guardias de seguridad para eventos de expo choapa y cumbre tropical ranchera</a:t>
            </a:r>
            <a:endParaRPr lang="en-US" sz="1150" dirty="0"/>
          </a:p>
        </p:txBody>
      </p:sp>
      <p:sp>
        <p:nvSpPr>
          <p:cNvPr id="10" name="Shape 7"/>
          <p:cNvSpPr/>
          <p:nvPr/>
        </p:nvSpPr>
        <p:spPr>
          <a:xfrm>
            <a:off x="658368" y="2203704"/>
            <a:ext cx="45720" cy="155448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11" name="Text 8"/>
          <p:cNvSpPr/>
          <p:nvPr/>
        </p:nvSpPr>
        <p:spPr>
          <a:xfrm>
            <a:off x="832104" y="2130552"/>
            <a:ext cx="1075334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5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Servicio de seguridad para festival de la voz de panquehue, 2025</a:t>
            </a:r>
            <a:endParaRPr lang="en-US" sz="1150" dirty="0"/>
          </a:p>
        </p:txBody>
      </p:sp>
      <p:sp>
        <p:nvSpPr>
          <p:cNvPr id="12" name="Shape 9"/>
          <p:cNvSpPr/>
          <p:nvPr/>
        </p:nvSpPr>
        <p:spPr>
          <a:xfrm>
            <a:off x="658368" y="2596896"/>
            <a:ext cx="45720" cy="155448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13" name="Text 10"/>
          <p:cNvSpPr/>
          <p:nvPr/>
        </p:nvSpPr>
        <p:spPr>
          <a:xfrm>
            <a:off x="832104" y="2523744"/>
            <a:ext cx="1075334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5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Contratación de guardias de seguridad y guardias tácticos, con motivo de la festividad fiesta religiosa diciembre de 2024</a:t>
            </a:r>
            <a:endParaRPr lang="en-US" sz="1150" dirty="0"/>
          </a:p>
        </p:txBody>
      </p:sp>
      <p:sp>
        <p:nvSpPr>
          <p:cNvPr id="14" name="Shape 11"/>
          <p:cNvSpPr/>
          <p:nvPr/>
        </p:nvSpPr>
        <p:spPr>
          <a:xfrm>
            <a:off x="658368" y="2990088"/>
            <a:ext cx="45720" cy="155448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15" name="Text 12"/>
          <p:cNvSpPr/>
          <p:nvPr/>
        </p:nvSpPr>
        <p:spPr>
          <a:xfrm>
            <a:off x="832104" y="2916936"/>
            <a:ext cx="1075334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5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Servicio de seguridad actividad expo navideña - ferias ciudadanas plaza cívica</a:t>
            </a:r>
            <a:endParaRPr lang="en-US" sz="1150" dirty="0"/>
          </a:p>
        </p:txBody>
      </p:sp>
      <p:sp>
        <p:nvSpPr>
          <p:cNvPr id="16" name="Shape 13"/>
          <p:cNvSpPr/>
          <p:nvPr/>
        </p:nvSpPr>
        <p:spPr>
          <a:xfrm>
            <a:off x="658368" y="3383280"/>
            <a:ext cx="45720" cy="155448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17" name="Text 14"/>
          <p:cNvSpPr/>
          <p:nvPr/>
        </p:nvSpPr>
        <p:spPr>
          <a:xfrm>
            <a:off x="832104" y="3310128"/>
            <a:ext cx="1075334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5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Contratación del servicio de vigilancia y seguridad preventiva para la actividad denominada show artístico del aniversario de la comuna de los vilos</a:t>
            </a:r>
            <a:endParaRPr lang="en-US" sz="1150" dirty="0"/>
          </a:p>
        </p:txBody>
      </p:sp>
      <p:sp>
        <p:nvSpPr>
          <p:cNvPr id="18" name="Shape 15"/>
          <p:cNvSpPr/>
          <p:nvPr/>
        </p:nvSpPr>
        <p:spPr>
          <a:xfrm>
            <a:off x="658368" y="3776472"/>
            <a:ext cx="45720" cy="155448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19" name="Text 16"/>
          <p:cNvSpPr/>
          <p:nvPr/>
        </p:nvSpPr>
        <p:spPr>
          <a:xfrm>
            <a:off x="832104" y="3703320"/>
            <a:ext cx="1075334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5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Servicio seguridad y aseo festival rockodromo 2024 desde 1725-244-le24</a:t>
            </a:r>
            <a:endParaRPr lang="en-US" sz="1150" dirty="0"/>
          </a:p>
        </p:txBody>
      </p:sp>
      <p:sp>
        <p:nvSpPr>
          <p:cNvPr id="20" name="Shape 17"/>
          <p:cNvSpPr/>
          <p:nvPr/>
        </p:nvSpPr>
        <p:spPr>
          <a:xfrm>
            <a:off x="658368" y="4169664"/>
            <a:ext cx="45720" cy="155448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21" name="Text 18"/>
          <p:cNvSpPr/>
          <p:nvPr/>
        </p:nvSpPr>
        <p:spPr>
          <a:xfrm>
            <a:off x="832104" y="4096512"/>
            <a:ext cx="1075334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5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Contratación de guardias act. trashumancia 2024</a:t>
            </a:r>
            <a:endParaRPr lang="en-US" sz="1150" dirty="0"/>
          </a:p>
        </p:txBody>
      </p:sp>
      <p:sp>
        <p:nvSpPr>
          <p:cNvPr id="22" name="Shape 19"/>
          <p:cNvSpPr/>
          <p:nvPr/>
        </p:nvSpPr>
        <p:spPr>
          <a:xfrm>
            <a:off x="658368" y="4562856"/>
            <a:ext cx="45720" cy="155448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23" name="Text 20"/>
          <p:cNvSpPr/>
          <p:nvPr/>
        </p:nvSpPr>
        <p:spPr>
          <a:xfrm>
            <a:off x="832104" y="4489704"/>
            <a:ext cx="1075334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5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Servicio de guardias de seguridad para “noches de cine en parque de las esculturas”</a:t>
            </a:r>
            <a:endParaRPr lang="en-US" sz="1150" dirty="0"/>
          </a:p>
        </p:txBody>
      </p:sp>
      <p:sp>
        <p:nvSpPr>
          <p:cNvPr id="24" name="Shape 21"/>
          <p:cNvSpPr/>
          <p:nvPr/>
        </p:nvSpPr>
        <p:spPr>
          <a:xfrm>
            <a:off x="658368" y="4956048"/>
            <a:ext cx="45720" cy="155448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25" name="Text 22"/>
          <p:cNvSpPr/>
          <p:nvPr/>
        </p:nvSpPr>
        <p:spPr>
          <a:xfrm>
            <a:off x="832104" y="4882896"/>
            <a:ext cx="1075334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5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Servicio de producción de seguridad, vallas y punto de control - desarrollo cultural</a:t>
            </a:r>
            <a:endParaRPr lang="en-US" sz="1150" dirty="0"/>
          </a:p>
        </p:txBody>
      </p:sp>
      <p:sp>
        <p:nvSpPr>
          <p:cNvPr id="26" name="Shape 23"/>
          <p:cNvSpPr/>
          <p:nvPr/>
        </p:nvSpPr>
        <p:spPr>
          <a:xfrm>
            <a:off x="658368" y="5349240"/>
            <a:ext cx="45720" cy="155448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27" name="Text 24"/>
          <p:cNvSpPr/>
          <p:nvPr/>
        </p:nvSpPr>
        <p:spPr>
          <a:xfrm>
            <a:off x="832104" y="5276088"/>
            <a:ext cx="1075334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5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Servicio de guardias de seguridad, vallas de seguridad</a:t>
            </a:r>
            <a:endParaRPr lang="en-US" sz="1150" dirty="0"/>
          </a:p>
        </p:txBody>
      </p:sp>
      <p:sp>
        <p:nvSpPr>
          <p:cNvPr id="28" name="Shape 25"/>
          <p:cNvSpPr/>
          <p:nvPr/>
        </p:nvSpPr>
        <p:spPr>
          <a:xfrm>
            <a:off x="658368" y="5742432"/>
            <a:ext cx="45720" cy="155448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29" name="Text 26"/>
          <p:cNvSpPr/>
          <p:nvPr/>
        </p:nvSpPr>
        <p:spPr>
          <a:xfrm>
            <a:off x="832104" y="5669280"/>
            <a:ext cx="1075334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5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Contratación de guardias show aniversario 270</a:t>
            </a:r>
            <a:endParaRPr lang="en-US" sz="1150" dirty="0"/>
          </a:p>
        </p:txBody>
      </p:sp>
      <p:sp>
        <p:nvSpPr>
          <p:cNvPr id="30" name="Shape 27"/>
          <p:cNvSpPr/>
          <p:nvPr/>
        </p:nvSpPr>
        <p:spPr>
          <a:xfrm>
            <a:off x="566928" y="6528816"/>
            <a:ext cx="11018520" cy="0"/>
          </a:xfrm>
          <a:prstGeom prst="line">
            <a:avLst/>
          </a:prstGeom>
          <a:solidFill>
            <a:srgbClr val="071626"/>
          </a:solidFill>
          <a:ln w="7620">
            <a:solidFill>
              <a:srgbClr val="31536D"/>
            </a:solidFill>
            <a:prstDash val="solid"/>
          </a:ln>
        </p:spPr>
        <p:txBody>
          <a:bodyPr/>
          <a:p/>
        </p:txBody>
      </p:sp>
      <p:sp>
        <p:nvSpPr>
          <p:cNvPr id="31" name="Text 28"/>
          <p:cNvSpPr/>
          <p:nvPr/>
        </p:nvSpPr>
        <p:spPr>
          <a:xfrm>
            <a:off x="594360" y="6556248"/>
            <a:ext cx="9144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800" dirty="0">
                <a:solidFill>
                  <a:srgbClr val="B9CED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Extracto documental · Texto procedente de carpeta de presentación original</a:t>
            </a:r>
            <a:endParaRPr lang="en-US" sz="800" dirty="0"/>
          </a:p>
        </p:txBody>
      </p:sp>
      <p:sp>
        <p:nvSpPr>
          <p:cNvPr id="32" name="Text 29"/>
          <p:cNvSpPr/>
          <p:nvPr/>
        </p:nvSpPr>
        <p:spPr>
          <a:xfrm>
            <a:off x="11082528" y="6537960"/>
            <a:ext cx="475488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04000"/>
              </a:lnSpc>
              <a:buNone/>
            </a:pPr>
            <a:r>
              <a:rPr lang="en-US" sz="800" b="1" dirty="0">
                <a:solidFill>
                  <a:srgbClr val="68C9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27</a:t>
            </a:r>
            <a:endParaRPr lang="en-US" sz="800" dirty="0"/>
          </a:p>
        </p:txBody>
      </p:sp>
      <p:sp>
        <p:nvSpPr>
          <p:cNvPr id="33" name="TextBox 32"/>
          <p:cNvSpPr txBox="1"/>
          <p:nvPr/>
        </p:nvSpPr>
        <p:spPr>
          <a:xfrm>
            <a:off x="10637520" y="6601968"/>
            <a:ext cx="1307592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 b="1">
                <a:solidFill>
                  <a:srgbClr val="17A6C0"/>
                </a:solidFill>
              </a:defRPr>
            </a:pPr>
            <a:r>
              <a:t>jemc.cl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0716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512064" y="475488"/>
            <a:ext cx="384048" cy="22860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4" name="Text 2"/>
          <p:cNvSpPr/>
          <p:nvPr/>
        </p:nvSpPr>
        <p:spPr>
          <a:xfrm>
            <a:off x="987552" y="365760"/>
            <a:ext cx="7315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900" b="1" spc="200" kern="0" dirty="0">
                <a:solidFill>
                  <a:srgbClr val="9DE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ANEXO DOCUMENTAL / 04</a:t>
            </a:r>
            <a:endParaRPr lang="en-US" sz="900" dirty="0"/>
          </a:p>
        </p:txBody>
      </p:sp>
      <p:pic>
        <p:nvPicPr>
          <p:cNvPr id="5" name="Image 0" descr="/mnt/data/_jemc_deck_assets/logo_slide_v6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89920" y="338328"/>
            <a:ext cx="832104" cy="832104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03504" y="859536"/>
            <a:ext cx="10698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100" b="1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Servicios realizados · 04</a:t>
            </a:r>
            <a:endParaRPr lang="en-US" sz="3100" dirty="0"/>
          </a:p>
        </p:txBody>
      </p:sp>
      <p:sp>
        <p:nvSpPr>
          <p:cNvPr id="7" name="Text 4"/>
          <p:cNvSpPr/>
          <p:nvPr/>
        </p:nvSpPr>
        <p:spPr>
          <a:xfrm>
            <a:off x="603504" y="1435608"/>
            <a:ext cx="10469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B9CED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Referencias 34–44 de 102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658368" y="1810512"/>
            <a:ext cx="45720" cy="155448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9" name="Text 6"/>
          <p:cNvSpPr/>
          <p:nvPr/>
        </p:nvSpPr>
        <p:spPr>
          <a:xfrm>
            <a:off x="832104" y="1737360"/>
            <a:ext cx="1075334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5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Guardias de seguridad para los eventos actividad “expo prodesal”</a:t>
            </a:r>
            <a:endParaRPr lang="en-US" sz="1150" dirty="0"/>
          </a:p>
        </p:txBody>
      </p:sp>
      <p:sp>
        <p:nvSpPr>
          <p:cNvPr id="10" name="Shape 7"/>
          <p:cNvSpPr/>
          <p:nvPr/>
        </p:nvSpPr>
        <p:spPr>
          <a:xfrm>
            <a:off x="658368" y="2203704"/>
            <a:ext cx="45720" cy="155448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11" name="Text 8"/>
          <p:cNvSpPr/>
          <p:nvPr/>
        </p:nvSpPr>
        <p:spPr>
          <a:xfrm>
            <a:off x="832104" y="2130552"/>
            <a:ext cx="1075334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5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Servicio de seguridad-dirección de desarrollo económico y cooperación internacional</a:t>
            </a:r>
            <a:endParaRPr lang="en-US" sz="1150" dirty="0"/>
          </a:p>
        </p:txBody>
      </p:sp>
      <p:sp>
        <p:nvSpPr>
          <p:cNvPr id="12" name="Shape 9"/>
          <p:cNvSpPr/>
          <p:nvPr/>
        </p:nvSpPr>
        <p:spPr>
          <a:xfrm>
            <a:off x="658368" y="2596896"/>
            <a:ext cx="45720" cy="155448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13" name="Text 10"/>
          <p:cNvSpPr/>
          <p:nvPr/>
        </p:nvSpPr>
        <p:spPr>
          <a:xfrm>
            <a:off x="832104" y="2523744"/>
            <a:ext cx="1075334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5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Guardias fiesta del cordero orden de compra desde 1743-100-le24</a:t>
            </a:r>
            <a:endParaRPr lang="en-US" sz="1150" dirty="0"/>
          </a:p>
        </p:txBody>
      </p:sp>
      <p:sp>
        <p:nvSpPr>
          <p:cNvPr id="14" name="Shape 11"/>
          <p:cNvSpPr/>
          <p:nvPr/>
        </p:nvSpPr>
        <p:spPr>
          <a:xfrm>
            <a:off x="658368" y="2990088"/>
            <a:ext cx="45720" cy="155448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15" name="Text 12"/>
          <p:cNvSpPr/>
          <p:nvPr/>
        </p:nvSpPr>
        <p:spPr>
          <a:xfrm>
            <a:off x="832104" y="2916936"/>
            <a:ext cx="1075334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5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Servicios seguridad fiesta de la palta crucina</a:t>
            </a:r>
            <a:endParaRPr lang="en-US" sz="1150" dirty="0"/>
          </a:p>
        </p:txBody>
      </p:sp>
      <p:sp>
        <p:nvSpPr>
          <p:cNvPr id="16" name="Shape 13"/>
          <p:cNvSpPr/>
          <p:nvPr/>
        </p:nvSpPr>
        <p:spPr>
          <a:xfrm>
            <a:off x="658368" y="3383280"/>
            <a:ext cx="45720" cy="155448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17" name="Text 14"/>
          <p:cNvSpPr/>
          <p:nvPr/>
        </p:nvSpPr>
        <p:spPr>
          <a:xfrm>
            <a:off x="832104" y="3310128"/>
            <a:ext cx="1075334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5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Servicio de staff de control/seguridad para evento decc 2024: 1227338-162-cot24</a:t>
            </a:r>
            <a:endParaRPr lang="en-US" sz="1150" dirty="0"/>
          </a:p>
        </p:txBody>
      </p:sp>
      <p:sp>
        <p:nvSpPr>
          <p:cNvPr id="18" name="Shape 15"/>
          <p:cNvSpPr/>
          <p:nvPr/>
        </p:nvSpPr>
        <p:spPr>
          <a:xfrm>
            <a:off x="658368" y="3776472"/>
            <a:ext cx="45720" cy="155448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19" name="Text 16"/>
          <p:cNvSpPr/>
          <p:nvPr/>
        </p:nvSpPr>
        <p:spPr>
          <a:xfrm>
            <a:off x="832104" y="3703320"/>
            <a:ext cx="1075334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5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Servicio de seguridad "festival de la primavera", delegación de placilla de peñuelas</a:t>
            </a:r>
            <a:endParaRPr lang="en-US" sz="1150" dirty="0"/>
          </a:p>
        </p:txBody>
      </p:sp>
      <p:sp>
        <p:nvSpPr>
          <p:cNvPr id="20" name="Shape 17"/>
          <p:cNvSpPr/>
          <p:nvPr/>
        </p:nvSpPr>
        <p:spPr>
          <a:xfrm>
            <a:off x="658368" y="4169664"/>
            <a:ext cx="45720" cy="155448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21" name="Text 18"/>
          <p:cNvSpPr/>
          <p:nvPr/>
        </p:nvSpPr>
        <p:spPr>
          <a:xfrm>
            <a:off x="832104" y="4096512"/>
            <a:ext cx="1075334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5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Contratacion servicio de seguridad para la actividad "fiesta de la literatura ii", gabinete - seccion eventos.</a:t>
            </a:r>
            <a:endParaRPr lang="en-US" sz="1150" dirty="0"/>
          </a:p>
        </p:txBody>
      </p:sp>
      <p:sp>
        <p:nvSpPr>
          <p:cNvPr id="22" name="Shape 19"/>
          <p:cNvSpPr/>
          <p:nvPr/>
        </p:nvSpPr>
        <p:spPr>
          <a:xfrm>
            <a:off x="658368" y="4562856"/>
            <a:ext cx="45720" cy="155448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23" name="Text 20"/>
          <p:cNvSpPr/>
          <p:nvPr/>
        </p:nvSpPr>
        <p:spPr>
          <a:xfrm>
            <a:off x="832104" y="4489704"/>
            <a:ext cx="1075334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5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Servicios guardias de seguridad para expogama 2024 orden de compra desde 3598-39- l124</a:t>
            </a:r>
            <a:endParaRPr lang="en-US" sz="1150" dirty="0"/>
          </a:p>
        </p:txBody>
      </p:sp>
      <p:sp>
        <p:nvSpPr>
          <p:cNvPr id="24" name="Shape 21"/>
          <p:cNvSpPr/>
          <p:nvPr/>
        </p:nvSpPr>
        <p:spPr>
          <a:xfrm>
            <a:off x="658368" y="4956048"/>
            <a:ext cx="45720" cy="155448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25" name="Text 22"/>
          <p:cNvSpPr/>
          <p:nvPr/>
        </p:nvSpPr>
        <p:spPr>
          <a:xfrm>
            <a:off x="832104" y="4882896"/>
            <a:ext cx="1075334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5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Servicio de seguridad, dirección de desarrollo económico y coop internacional</a:t>
            </a:r>
            <a:endParaRPr lang="en-US" sz="1150" dirty="0"/>
          </a:p>
        </p:txBody>
      </p:sp>
      <p:sp>
        <p:nvSpPr>
          <p:cNvPr id="26" name="Shape 23"/>
          <p:cNvSpPr/>
          <p:nvPr/>
        </p:nvSpPr>
        <p:spPr>
          <a:xfrm>
            <a:off x="658368" y="5349240"/>
            <a:ext cx="45720" cy="155448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27" name="Text 24"/>
          <p:cNvSpPr/>
          <p:nvPr/>
        </p:nvSpPr>
        <p:spPr>
          <a:xfrm>
            <a:off x="832104" y="5276088"/>
            <a:ext cx="1075334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5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Servicio de guardias de seguridad fiesta de la chilenidad 2024</a:t>
            </a:r>
            <a:endParaRPr lang="en-US" sz="1150" dirty="0"/>
          </a:p>
        </p:txBody>
      </p:sp>
      <p:sp>
        <p:nvSpPr>
          <p:cNvPr id="28" name="Shape 25"/>
          <p:cNvSpPr/>
          <p:nvPr/>
        </p:nvSpPr>
        <p:spPr>
          <a:xfrm>
            <a:off x="658368" y="5742432"/>
            <a:ext cx="45720" cy="155448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29" name="Text 26"/>
          <p:cNvSpPr/>
          <p:nvPr/>
        </p:nvSpPr>
        <p:spPr>
          <a:xfrm>
            <a:off x="832104" y="5669280"/>
            <a:ext cx="1075334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5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Servicios de seguridad fiesta religiosa de sotaqui</a:t>
            </a:r>
            <a:endParaRPr lang="en-US" sz="1150" dirty="0"/>
          </a:p>
        </p:txBody>
      </p:sp>
      <p:sp>
        <p:nvSpPr>
          <p:cNvPr id="30" name="Shape 27"/>
          <p:cNvSpPr/>
          <p:nvPr/>
        </p:nvSpPr>
        <p:spPr>
          <a:xfrm>
            <a:off x="566928" y="6528816"/>
            <a:ext cx="11018520" cy="0"/>
          </a:xfrm>
          <a:prstGeom prst="line">
            <a:avLst/>
          </a:prstGeom>
          <a:solidFill>
            <a:srgbClr val="071626"/>
          </a:solidFill>
          <a:ln w="7620">
            <a:solidFill>
              <a:srgbClr val="31536D"/>
            </a:solidFill>
            <a:prstDash val="solid"/>
          </a:ln>
        </p:spPr>
        <p:txBody>
          <a:bodyPr/>
          <a:p/>
        </p:txBody>
      </p:sp>
      <p:sp>
        <p:nvSpPr>
          <p:cNvPr id="31" name="Text 28"/>
          <p:cNvSpPr/>
          <p:nvPr/>
        </p:nvSpPr>
        <p:spPr>
          <a:xfrm>
            <a:off x="594360" y="6556248"/>
            <a:ext cx="9144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800" dirty="0">
                <a:solidFill>
                  <a:srgbClr val="B9CED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Extracto documental · Texto procedente de carpeta de presentación original</a:t>
            </a:r>
            <a:endParaRPr lang="en-US" sz="800" dirty="0"/>
          </a:p>
        </p:txBody>
      </p:sp>
      <p:sp>
        <p:nvSpPr>
          <p:cNvPr id="32" name="Text 29"/>
          <p:cNvSpPr/>
          <p:nvPr/>
        </p:nvSpPr>
        <p:spPr>
          <a:xfrm>
            <a:off x="11082528" y="6537960"/>
            <a:ext cx="475488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04000"/>
              </a:lnSpc>
              <a:buNone/>
            </a:pPr>
            <a:r>
              <a:rPr lang="en-US" sz="800" b="1" dirty="0">
                <a:solidFill>
                  <a:srgbClr val="68C9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28</a:t>
            </a:r>
            <a:endParaRPr lang="en-US" sz="800" dirty="0"/>
          </a:p>
        </p:txBody>
      </p:sp>
      <p:sp>
        <p:nvSpPr>
          <p:cNvPr id="33" name="TextBox 32"/>
          <p:cNvSpPr txBox="1"/>
          <p:nvPr/>
        </p:nvSpPr>
        <p:spPr>
          <a:xfrm>
            <a:off x="10637520" y="6601968"/>
            <a:ext cx="1307592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 b="1">
                <a:solidFill>
                  <a:srgbClr val="17A6C0"/>
                </a:solidFill>
              </a:defRPr>
            </a:pPr>
            <a:r>
              <a:t>jemc.cl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0716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512064" y="475488"/>
            <a:ext cx="384048" cy="22860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4" name="Text 2"/>
          <p:cNvSpPr/>
          <p:nvPr/>
        </p:nvSpPr>
        <p:spPr>
          <a:xfrm>
            <a:off x="987552" y="365760"/>
            <a:ext cx="7315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900" b="1" spc="200" kern="0" dirty="0">
                <a:solidFill>
                  <a:srgbClr val="9DE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ANEXO DOCUMENTAL / 05</a:t>
            </a:r>
            <a:endParaRPr lang="en-US" sz="900" dirty="0"/>
          </a:p>
        </p:txBody>
      </p:sp>
      <p:pic>
        <p:nvPicPr>
          <p:cNvPr id="5" name="Image 0" descr="/mnt/data/_jemc_deck_assets/logo_slide_v6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89920" y="338328"/>
            <a:ext cx="832104" cy="832104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03504" y="859536"/>
            <a:ext cx="10698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100" b="1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Servicios realizados · 05</a:t>
            </a:r>
            <a:endParaRPr lang="en-US" sz="3100" dirty="0"/>
          </a:p>
        </p:txBody>
      </p:sp>
      <p:sp>
        <p:nvSpPr>
          <p:cNvPr id="7" name="Text 4"/>
          <p:cNvSpPr/>
          <p:nvPr/>
        </p:nvSpPr>
        <p:spPr>
          <a:xfrm>
            <a:off x="603504" y="1435608"/>
            <a:ext cx="10469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B9CED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Referencias 45–55 de 102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658368" y="1810512"/>
            <a:ext cx="45720" cy="155448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9" name="Text 6"/>
          <p:cNvSpPr/>
          <p:nvPr/>
        </p:nvSpPr>
        <p:spPr>
          <a:xfrm>
            <a:off x="832104" y="1737360"/>
            <a:ext cx="1075334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5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Servicio de seguridad para fiesta de la lana</a:t>
            </a:r>
            <a:endParaRPr lang="en-US" sz="1150" dirty="0"/>
          </a:p>
        </p:txBody>
      </p:sp>
      <p:sp>
        <p:nvSpPr>
          <p:cNvPr id="10" name="Shape 7"/>
          <p:cNvSpPr/>
          <p:nvPr/>
        </p:nvSpPr>
        <p:spPr>
          <a:xfrm>
            <a:off x="658368" y="2203704"/>
            <a:ext cx="45720" cy="155448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11" name="Text 8"/>
          <p:cNvSpPr/>
          <p:nvPr/>
        </p:nvSpPr>
        <p:spPr>
          <a:xfrm>
            <a:off x="832104" y="2130552"/>
            <a:ext cx="1075334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5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Servicio de seguridad "laguna verde kids"</a:t>
            </a:r>
            <a:endParaRPr lang="en-US" sz="1150" dirty="0"/>
          </a:p>
        </p:txBody>
      </p:sp>
      <p:sp>
        <p:nvSpPr>
          <p:cNvPr id="12" name="Shape 9"/>
          <p:cNvSpPr/>
          <p:nvPr/>
        </p:nvSpPr>
        <p:spPr>
          <a:xfrm>
            <a:off x="658368" y="2596896"/>
            <a:ext cx="45720" cy="155448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13" name="Text 10"/>
          <p:cNvSpPr/>
          <p:nvPr/>
        </p:nvSpPr>
        <p:spPr>
          <a:xfrm>
            <a:off x="832104" y="2523744"/>
            <a:ext cx="1075334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5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Servicio de seguridad 10 de agosto</a:t>
            </a:r>
            <a:endParaRPr lang="en-US" sz="1150" dirty="0"/>
          </a:p>
        </p:txBody>
      </p:sp>
      <p:sp>
        <p:nvSpPr>
          <p:cNvPr id="14" name="Shape 11"/>
          <p:cNvSpPr/>
          <p:nvPr/>
        </p:nvSpPr>
        <p:spPr>
          <a:xfrm>
            <a:off x="658368" y="2990088"/>
            <a:ext cx="45720" cy="155448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15" name="Text 12"/>
          <p:cNvSpPr/>
          <p:nvPr/>
        </p:nvSpPr>
        <p:spPr>
          <a:xfrm>
            <a:off x="832104" y="2916936"/>
            <a:ext cx="1075334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5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Servicio de seguridad "calle de la niñez 2024"</a:t>
            </a:r>
            <a:endParaRPr lang="en-US" sz="1150" dirty="0"/>
          </a:p>
        </p:txBody>
      </p:sp>
      <p:sp>
        <p:nvSpPr>
          <p:cNvPr id="16" name="Shape 13"/>
          <p:cNvSpPr/>
          <p:nvPr/>
        </p:nvSpPr>
        <p:spPr>
          <a:xfrm>
            <a:off x="658368" y="3383280"/>
            <a:ext cx="45720" cy="155448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17" name="Text 14"/>
          <p:cNvSpPr/>
          <p:nvPr/>
        </p:nvSpPr>
        <p:spPr>
          <a:xfrm>
            <a:off x="832104" y="3310128"/>
            <a:ext cx="1075334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5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Servicio de seguridad para "salsa a la victoria ii" - gabinete</a:t>
            </a:r>
            <a:endParaRPr lang="en-US" sz="1150" dirty="0"/>
          </a:p>
        </p:txBody>
      </p:sp>
      <p:sp>
        <p:nvSpPr>
          <p:cNvPr id="18" name="Shape 15"/>
          <p:cNvSpPr/>
          <p:nvPr/>
        </p:nvSpPr>
        <p:spPr>
          <a:xfrm>
            <a:off x="658368" y="3776472"/>
            <a:ext cx="45720" cy="155448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19" name="Text 16"/>
          <p:cNvSpPr/>
          <p:nvPr/>
        </p:nvSpPr>
        <p:spPr>
          <a:xfrm>
            <a:off x="832104" y="3703320"/>
            <a:ext cx="1075334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5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Servicio de seguridad " actividad fiesta de la victoria", dirección desarrollo económico</a:t>
            </a:r>
            <a:endParaRPr lang="en-US" sz="1150" dirty="0"/>
          </a:p>
        </p:txBody>
      </p:sp>
      <p:sp>
        <p:nvSpPr>
          <p:cNvPr id="20" name="Shape 17"/>
          <p:cNvSpPr/>
          <p:nvPr/>
        </p:nvSpPr>
        <p:spPr>
          <a:xfrm>
            <a:off x="658368" y="4169664"/>
            <a:ext cx="45720" cy="155448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21" name="Text 18"/>
          <p:cNvSpPr/>
          <p:nvPr/>
        </p:nvSpPr>
        <p:spPr>
          <a:xfrm>
            <a:off x="832104" y="4096512"/>
            <a:ext cx="1075334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5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Servicio de seguridad "tarde kids en consistorial agosto 2024"</a:t>
            </a:r>
            <a:endParaRPr lang="en-US" sz="1150" dirty="0"/>
          </a:p>
        </p:txBody>
      </p:sp>
      <p:sp>
        <p:nvSpPr>
          <p:cNvPr id="22" name="Shape 19"/>
          <p:cNvSpPr/>
          <p:nvPr/>
        </p:nvSpPr>
        <p:spPr>
          <a:xfrm>
            <a:off x="658368" y="4562856"/>
            <a:ext cx="45720" cy="155448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23" name="Text 20"/>
          <p:cNvSpPr/>
          <p:nvPr/>
        </p:nvSpPr>
        <p:spPr>
          <a:xfrm>
            <a:off x="832104" y="4489704"/>
            <a:ext cx="1075334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5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Servicios de guardias de seguridad, fiesta de la virgen petorquita 2024</a:t>
            </a:r>
            <a:endParaRPr lang="en-US" sz="1150" dirty="0"/>
          </a:p>
        </p:txBody>
      </p:sp>
      <p:sp>
        <p:nvSpPr>
          <p:cNvPr id="24" name="Shape 21"/>
          <p:cNvSpPr/>
          <p:nvPr/>
        </p:nvSpPr>
        <p:spPr>
          <a:xfrm>
            <a:off x="658368" y="4956048"/>
            <a:ext cx="45720" cy="155448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25" name="Text 22"/>
          <p:cNvSpPr/>
          <p:nvPr/>
        </p:nvSpPr>
        <p:spPr>
          <a:xfrm>
            <a:off x="832104" y="4882896"/>
            <a:ext cx="1075334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5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Servicio de seguridad actividad " valparaíso, cuecas, cumbias y boleros en tu barrio", gabinete</a:t>
            </a:r>
            <a:endParaRPr lang="en-US" sz="1150" dirty="0"/>
          </a:p>
        </p:txBody>
      </p:sp>
      <p:sp>
        <p:nvSpPr>
          <p:cNvPr id="26" name="Shape 23"/>
          <p:cNvSpPr/>
          <p:nvPr/>
        </p:nvSpPr>
        <p:spPr>
          <a:xfrm>
            <a:off x="658368" y="5349240"/>
            <a:ext cx="45720" cy="155448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27" name="Text 24"/>
          <p:cNvSpPr/>
          <p:nvPr/>
        </p:nvSpPr>
        <p:spPr>
          <a:xfrm>
            <a:off x="832104" y="5276088"/>
            <a:ext cx="1075334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5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Servicio seguridad para carreton abajo</a:t>
            </a:r>
            <a:endParaRPr lang="en-US" sz="1150" dirty="0"/>
          </a:p>
        </p:txBody>
      </p:sp>
      <p:sp>
        <p:nvSpPr>
          <p:cNvPr id="28" name="Shape 25"/>
          <p:cNvSpPr/>
          <p:nvPr/>
        </p:nvSpPr>
        <p:spPr>
          <a:xfrm>
            <a:off x="658368" y="5742432"/>
            <a:ext cx="45720" cy="155448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29" name="Text 26"/>
          <p:cNvSpPr/>
          <p:nvPr/>
        </p:nvSpPr>
        <p:spPr>
          <a:xfrm>
            <a:off x="832104" y="5669280"/>
            <a:ext cx="1075334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5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Servicios de guardias -plaza de abastos- seguridad</a:t>
            </a:r>
            <a:endParaRPr lang="en-US" sz="1150" dirty="0"/>
          </a:p>
        </p:txBody>
      </p:sp>
      <p:sp>
        <p:nvSpPr>
          <p:cNvPr id="30" name="Shape 27"/>
          <p:cNvSpPr/>
          <p:nvPr/>
        </p:nvSpPr>
        <p:spPr>
          <a:xfrm>
            <a:off x="566928" y="6528816"/>
            <a:ext cx="11018520" cy="0"/>
          </a:xfrm>
          <a:prstGeom prst="line">
            <a:avLst/>
          </a:prstGeom>
          <a:solidFill>
            <a:srgbClr val="071626"/>
          </a:solidFill>
          <a:ln w="7620">
            <a:solidFill>
              <a:srgbClr val="31536D"/>
            </a:solidFill>
            <a:prstDash val="solid"/>
          </a:ln>
        </p:spPr>
        <p:txBody>
          <a:bodyPr/>
          <a:p/>
        </p:txBody>
      </p:sp>
      <p:sp>
        <p:nvSpPr>
          <p:cNvPr id="31" name="Text 28"/>
          <p:cNvSpPr/>
          <p:nvPr/>
        </p:nvSpPr>
        <p:spPr>
          <a:xfrm>
            <a:off x="594360" y="6556248"/>
            <a:ext cx="9144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800" dirty="0">
                <a:solidFill>
                  <a:srgbClr val="B9CED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Extracto documental · Texto procedente de carpeta de presentación original</a:t>
            </a:r>
            <a:endParaRPr lang="en-US" sz="800" dirty="0"/>
          </a:p>
        </p:txBody>
      </p:sp>
      <p:sp>
        <p:nvSpPr>
          <p:cNvPr id="32" name="Text 29"/>
          <p:cNvSpPr/>
          <p:nvPr/>
        </p:nvSpPr>
        <p:spPr>
          <a:xfrm>
            <a:off x="11082528" y="6537960"/>
            <a:ext cx="475488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04000"/>
              </a:lnSpc>
              <a:buNone/>
            </a:pPr>
            <a:r>
              <a:rPr lang="en-US" sz="800" b="1" dirty="0">
                <a:solidFill>
                  <a:srgbClr val="68C9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29</a:t>
            </a:r>
            <a:endParaRPr lang="en-US" sz="800" dirty="0"/>
          </a:p>
        </p:txBody>
      </p:sp>
      <p:sp>
        <p:nvSpPr>
          <p:cNvPr id="33" name="TextBox 32"/>
          <p:cNvSpPr txBox="1"/>
          <p:nvPr/>
        </p:nvSpPr>
        <p:spPr>
          <a:xfrm>
            <a:off x="10637520" y="6601968"/>
            <a:ext cx="1307592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 b="1">
                <a:solidFill>
                  <a:srgbClr val="17A6C0"/>
                </a:solidFill>
              </a:defRPr>
            </a:pPr>
            <a:r>
              <a:t>jemc.cl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0716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512064" y="475488"/>
            <a:ext cx="384048" cy="22860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4" name="Text 2"/>
          <p:cNvSpPr/>
          <p:nvPr/>
        </p:nvSpPr>
        <p:spPr>
          <a:xfrm>
            <a:off x="987552" y="365760"/>
            <a:ext cx="7315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900" b="1" spc="200" kern="0" dirty="0">
                <a:solidFill>
                  <a:srgbClr val="9DE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ANEXO DOCUMENTAL / 06</a:t>
            </a:r>
            <a:endParaRPr lang="en-US" sz="900" dirty="0"/>
          </a:p>
        </p:txBody>
      </p:sp>
      <p:pic>
        <p:nvPicPr>
          <p:cNvPr id="5" name="Image 0" descr="/mnt/data/_jemc_deck_assets/logo_slide_v6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89920" y="338328"/>
            <a:ext cx="832104" cy="832104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03504" y="859536"/>
            <a:ext cx="10698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100" b="1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Servicios realizados · 06</a:t>
            </a:r>
            <a:endParaRPr lang="en-US" sz="3100" dirty="0"/>
          </a:p>
        </p:txBody>
      </p:sp>
      <p:sp>
        <p:nvSpPr>
          <p:cNvPr id="7" name="Text 4"/>
          <p:cNvSpPr/>
          <p:nvPr/>
        </p:nvSpPr>
        <p:spPr>
          <a:xfrm>
            <a:off x="603504" y="1435608"/>
            <a:ext cx="10469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B9CED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Referencias 56–66 de 102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658368" y="1810512"/>
            <a:ext cx="45720" cy="155448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9" name="Text 6"/>
          <p:cNvSpPr/>
          <p:nvPr/>
        </p:nvSpPr>
        <p:spPr>
          <a:xfrm>
            <a:off x="832104" y="1737360"/>
            <a:ext cx="1075334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5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Servicios de guardias -plaza de abastos- seguridad</a:t>
            </a:r>
            <a:endParaRPr lang="en-US" sz="1150" dirty="0"/>
          </a:p>
        </p:txBody>
      </p:sp>
      <p:sp>
        <p:nvSpPr>
          <p:cNvPr id="10" name="Shape 7"/>
          <p:cNvSpPr/>
          <p:nvPr/>
        </p:nvSpPr>
        <p:spPr>
          <a:xfrm>
            <a:off x="658368" y="2203704"/>
            <a:ext cx="45720" cy="155448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11" name="Text 8"/>
          <p:cNvSpPr/>
          <p:nvPr/>
        </p:nvSpPr>
        <p:spPr>
          <a:xfrm>
            <a:off x="832104" y="2130552"/>
            <a:ext cx="1075334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5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Servicio de seguridad "inauguración mercado barón", gabinete</a:t>
            </a:r>
            <a:endParaRPr lang="en-US" sz="1150" dirty="0"/>
          </a:p>
        </p:txBody>
      </p:sp>
      <p:sp>
        <p:nvSpPr>
          <p:cNvPr id="12" name="Shape 9"/>
          <p:cNvSpPr/>
          <p:nvPr/>
        </p:nvSpPr>
        <p:spPr>
          <a:xfrm>
            <a:off x="658368" y="2596896"/>
            <a:ext cx="45720" cy="155448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13" name="Text 10"/>
          <p:cNvSpPr/>
          <p:nvPr/>
        </p:nvSpPr>
        <p:spPr>
          <a:xfrm>
            <a:off x="832104" y="2523744"/>
            <a:ext cx="1075334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5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Servicios de guardias -plaza de abastos- seguridad</a:t>
            </a:r>
            <a:endParaRPr lang="en-US" sz="1150" dirty="0"/>
          </a:p>
        </p:txBody>
      </p:sp>
      <p:sp>
        <p:nvSpPr>
          <p:cNvPr id="14" name="Shape 11"/>
          <p:cNvSpPr/>
          <p:nvPr/>
        </p:nvSpPr>
        <p:spPr>
          <a:xfrm>
            <a:off x="658368" y="2990088"/>
            <a:ext cx="45720" cy="155448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15" name="Text 12"/>
          <p:cNvSpPr/>
          <p:nvPr/>
        </p:nvSpPr>
        <p:spPr>
          <a:xfrm>
            <a:off x="832104" y="2916936"/>
            <a:ext cx="1075334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5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Servicio de seguridad para "cerros de cueca v", gabinete - sección eventos</a:t>
            </a:r>
            <a:endParaRPr lang="en-US" sz="1150" dirty="0"/>
          </a:p>
        </p:txBody>
      </p:sp>
      <p:sp>
        <p:nvSpPr>
          <p:cNvPr id="16" name="Shape 13"/>
          <p:cNvSpPr/>
          <p:nvPr/>
        </p:nvSpPr>
        <p:spPr>
          <a:xfrm>
            <a:off x="658368" y="3383280"/>
            <a:ext cx="45720" cy="155448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17" name="Text 14"/>
          <p:cNvSpPr/>
          <p:nvPr/>
        </p:nvSpPr>
        <p:spPr>
          <a:xfrm>
            <a:off x="832104" y="3310128"/>
            <a:ext cx="1075334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5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Servicio de guardias actividad aniversario desde 2765-109-l124</a:t>
            </a:r>
            <a:endParaRPr lang="en-US" sz="1150" dirty="0"/>
          </a:p>
        </p:txBody>
      </p:sp>
      <p:sp>
        <p:nvSpPr>
          <p:cNvPr id="18" name="Shape 15"/>
          <p:cNvSpPr/>
          <p:nvPr/>
        </p:nvSpPr>
        <p:spPr>
          <a:xfrm>
            <a:off x="658368" y="3776472"/>
            <a:ext cx="45720" cy="155448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19" name="Text 16"/>
          <p:cNvSpPr/>
          <p:nvPr/>
        </p:nvSpPr>
        <p:spPr>
          <a:xfrm>
            <a:off x="832104" y="3703320"/>
            <a:ext cx="1075334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5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Servicio de seguridad día de los patrimonios, dirección desarrollo económico</a:t>
            </a:r>
            <a:endParaRPr lang="en-US" sz="1150" dirty="0"/>
          </a:p>
        </p:txBody>
      </p:sp>
      <p:sp>
        <p:nvSpPr>
          <p:cNvPr id="20" name="Shape 17"/>
          <p:cNvSpPr/>
          <p:nvPr/>
        </p:nvSpPr>
        <p:spPr>
          <a:xfrm>
            <a:off x="658368" y="4169664"/>
            <a:ext cx="45720" cy="155448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21" name="Text 18"/>
          <p:cNvSpPr/>
          <p:nvPr/>
        </p:nvSpPr>
        <p:spPr>
          <a:xfrm>
            <a:off x="832104" y="4096512"/>
            <a:ext cx="1075334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5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Orden de compra desde 3515-59-l124</a:t>
            </a:r>
            <a:endParaRPr lang="en-US" sz="1150" dirty="0"/>
          </a:p>
        </p:txBody>
      </p:sp>
      <p:sp>
        <p:nvSpPr>
          <p:cNvPr id="22" name="Shape 19"/>
          <p:cNvSpPr/>
          <p:nvPr/>
        </p:nvSpPr>
        <p:spPr>
          <a:xfrm>
            <a:off x="658368" y="4562856"/>
            <a:ext cx="45720" cy="155448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23" name="Text 20"/>
          <p:cNvSpPr/>
          <p:nvPr/>
        </p:nvSpPr>
        <p:spPr>
          <a:xfrm>
            <a:off x="832104" y="4489704"/>
            <a:ext cx="1075334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5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Guardias de seguridad- evento municipal</a:t>
            </a:r>
            <a:endParaRPr lang="en-US" sz="1150" dirty="0"/>
          </a:p>
        </p:txBody>
      </p:sp>
      <p:sp>
        <p:nvSpPr>
          <p:cNvPr id="24" name="Shape 21"/>
          <p:cNvSpPr/>
          <p:nvPr/>
        </p:nvSpPr>
        <p:spPr>
          <a:xfrm>
            <a:off x="658368" y="4956048"/>
            <a:ext cx="45720" cy="155448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25" name="Text 22"/>
          <p:cNvSpPr/>
          <p:nvPr/>
        </p:nvSpPr>
        <p:spPr>
          <a:xfrm>
            <a:off x="832104" y="4882896"/>
            <a:ext cx="1075334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5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Servicio de seguridad - cultura</a:t>
            </a:r>
            <a:endParaRPr lang="en-US" sz="1150" dirty="0"/>
          </a:p>
        </p:txBody>
      </p:sp>
      <p:sp>
        <p:nvSpPr>
          <p:cNvPr id="26" name="Shape 23"/>
          <p:cNvSpPr/>
          <p:nvPr/>
        </p:nvSpPr>
        <p:spPr>
          <a:xfrm>
            <a:off x="658368" y="5349240"/>
            <a:ext cx="45720" cy="155448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27" name="Text 24"/>
          <p:cNvSpPr/>
          <p:nvPr/>
        </p:nvSpPr>
        <p:spPr>
          <a:xfrm>
            <a:off x="832104" y="5276088"/>
            <a:ext cx="1075334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5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Servicio de seguridad, tardes de teatro mayo 2024</a:t>
            </a:r>
            <a:endParaRPr lang="en-US" sz="1150" dirty="0"/>
          </a:p>
        </p:txBody>
      </p:sp>
      <p:sp>
        <p:nvSpPr>
          <p:cNvPr id="28" name="Shape 25"/>
          <p:cNvSpPr/>
          <p:nvPr/>
        </p:nvSpPr>
        <p:spPr>
          <a:xfrm>
            <a:off x="658368" y="5742432"/>
            <a:ext cx="45720" cy="155448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29" name="Text 26"/>
          <p:cNvSpPr/>
          <p:nvPr/>
        </p:nvSpPr>
        <p:spPr>
          <a:xfrm>
            <a:off x="832104" y="5669280"/>
            <a:ext cx="1075334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5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Servicio de seguridad "cerros de cuecas iv 2024", gabinete- sección de eventos</a:t>
            </a:r>
            <a:endParaRPr lang="en-US" sz="1150" dirty="0"/>
          </a:p>
        </p:txBody>
      </p:sp>
      <p:sp>
        <p:nvSpPr>
          <p:cNvPr id="30" name="Shape 27"/>
          <p:cNvSpPr/>
          <p:nvPr/>
        </p:nvSpPr>
        <p:spPr>
          <a:xfrm>
            <a:off x="566928" y="6528816"/>
            <a:ext cx="11018520" cy="0"/>
          </a:xfrm>
          <a:prstGeom prst="line">
            <a:avLst/>
          </a:prstGeom>
          <a:solidFill>
            <a:srgbClr val="071626"/>
          </a:solidFill>
          <a:ln w="7620">
            <a:solidFill>
              <a:srgbClr val="31536D"/>
            </a:solidFill>
            <a:prstDash val="solid"/>
          </a:ln>
        </p:spPr>
        <p:txBody>
          <a:bodyPr/>
          <a:p/>
        </p:txBody>
      </p:sp>
      <p:sp>
        <p:nvSpPr>
          <p:cNvPr id="31" name="Text 28"/>
          <p:cNvSpPr/>
          <p:nvPr/>
        </p:nvSpPr>
        <p:spPr>
          <a:xfrm>
            <a:off x="594360" y="6556248"/>
            <a:ext cx="9144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800" dirty="0">
                <a:solidFill>
                  <a:srgbClr val="B9CED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Extracto documental · Texto procedente de carpeta de presentación original</a:t>
            </a:r>
            <a:endParaRPr lang="en-US" sz="800" dirty="0"/>
          </a:p>
        </p:txBody>
      </p:sp>
      <p:sp>
        <p:nvSpPr>
          <p:cNvPr id="32" name="Text 29"/>
          <p:cNvSpPr/>
          <p:nvPr/>
        </p:nvSpPr>
        <p:spPr>
          <a:xfrm>
            <a:off x="11082528" y="6537960"/>
            <a:ext cx="475488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04000"/>
              </a:lnSpc>
              <a:buNone/>
            </a:pPr>
            <a:r>
              <a:rPr lang="en-US" sz="800" b="1" dirty="0">
                <a:solidFill>
                  <a:srgbClr val="68C9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30</a:t>
            </a:r>
            <a:endParaRPr lang="en-US" sz="800" dirty="0"/>
          </a:p>
        </p:txBody>
      </p:sp>
      <p:sp>
        <p:nvSpPr>
          <p:cNvPr id="33" name="TextBox 32"/>
          <p:cNvSpPr txBox="1"/>
          <p:nvPr/>
        </p:nvSpPr>
        <p:spPr>
          <a:xfrm>
            <a:off x="10637520" y="6601968"/>
            <a:ext cx="1307592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 b="1">
                <a:solidFill>
                  <a:srgbClr val="17A6C0"/>
                </a:solidFill>
              </a:defRPr>
            </a:pPr>
            <a:r>
              <a:t>jemc.cl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0716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512064" y="475488"/>
            <a:ext cx="384048" cy="22860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4" name="Text 2"/>
          <p:cNvSpPr/>
          <p:nvPr/>
        </p:nvSpPr>
        <p:spPr>
          <a:xfrm>
            <a:off x="987552" y="365760"/>
            <a:ext cx="7315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900" b="1" spc="200" kern="0" dirty="0">
                <a:solidFill>
                  <a:srgbClr val="9DE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ANEXO DOCUMENTAL / 07</a:t>
            </a:r>
            <a:endParaRPr lang="en-US" sz="900" dirty="0"/>
          </a:p>
        </p:txBody>
      </p:sp>
      <p:pic>
        <p:nvPicPr>
          <p:cNvPr id="5" name="Image 0" descr="/mnt/data/_jemc_deck_assets/logo_slide_v6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89920" y="338328"/>
            <a:ext cx="832104" cy="832104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03504" y="859536"/>
            <a:ext cx="10698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100" b="1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Servicios realizados · 07</a:t>
            </a:r>
            <a:endParaRPr lang="en-US" sz="3100" dirty="0"/>
          </a:p>
        </p:txBody>
      </p:sp>
      <p:sp>
        <p:nvSpPr>
          <p:cNvPr id="7" name="Text 4"/>
          <p:cNvSpPr/>
          <p:nvPr/>
        </p:nvSpPr>
        <p:spPr>
          <a:xfrm>
            <a:off x="603504" y="1435608"/>
            <a:ext cx="10469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B9CED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Referencias 67–77 de 102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658368" y="1810512"/>
            <a:ext cx="45720" cy="155448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9" name="Text 6"/>
          <p:cNvSpPr/>
          <p:nvPr/>
        </p:nvSpPr>
        <p:spPr>
          <a:xfrm>
            <a:off x="832104" y="1737360"/>
            <a:ext cx="1075334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5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Servicio de seguridad para feria gastronómica ñami ñami, dirección desarrollo económico</a:t>
            </a:r>
            <a:endParaRPr lang="en-US" sz="1150" dirty="0"/>
          </a:p>
        </p:txBody>
      </p:sp>
      <p:sp>
        <p:nvSpPr>
          <p:cNvPr id="10" name="Shape 7"/>
          <p:cNvSpPr/>
          <p:nvPr/>
        </p:nvSpPr>
        <p:spPr>
          <a:xfrm>
            <a:off x="658368" y="2203704"/>
            <a:ext cx="45720" cy="155448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11" name="Text 8"/>
          <p:cNvSpPr/>
          <p:nvPr/>
        </p:nvSpPr>
        <p:spPr>
          <a:xfrm>
            <a:off x="832104" y="2130552"/>
            <a:ext cx="1075334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5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Orden de compra desde 3842-7-l124</a:t>
            </a:r>
            <a:endParaRPr lang="en-US" sz="1150" dirty="0"/>
          </a:p>
        </p:txBody>
      </p:sp>
      <p:sp>
        <p:nvSpPr>
          <p:cNvPr id="12" name="Shape 9"/>
          <p:cNvSpPr/>
          <p:nvPr/>
        </p:nvSpPr>
        <p:spPr>
          <a:xfrm>
            <a:off x="658368" y="2596896"/>
            <a:ext cx="45720" cy="155448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13" name="Text 10"/>
          <p:cNvSpPr/>
          <p:nvPr/>
        </p:nvSpPr>
        <p:spPr>
          <a:xfrm>
            <a:off x="832104" y="2523744"/>
            <a:ext cx="1075334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5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Servicio de guardias horario nocturno-semana sant</a:t>
            </a:r>
            <a:endParaRPr lang="en-US" sz="1150" dirty="0"/>
          </a:p>
        </p:txBody>
      </p:sp>
      <p:sp>
        <p:nvSpPr>
          <p:cNvPr id="14" name="Shape 11"/>
          <p:cNvSpPr/>
          <p:nvPr/>
        </p:nvSpPr>
        <p:spPr>
          <a:xfrm>
            <a:off x="658368" y="2990088"/>
            <a:ext cx="45720" cy="155448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15" name="Text 12"/>
          <p:cNvSpPr/>
          <p:nvPr/>
        </p:nvSpPr>
        <p:spPr>
          <a:xfrm>
            <a:off x="832104" y="2916936"/>
            <a:ext cx="1075334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5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Servicio de guardias-central de monitoreo</a:t>
            </a:r>
            <a:endParaRPr lang="en-US" sz="1150" dirty="0"/>
          </a:p>
        </p:txBody>
      </p:sp>
      <p:sp>
        <p:nvSpPr>
          <p:cNvPr id="16" name="Shape 13"/>
          <p:cNvSpPr/>
          <p:nvPr/>
        </p:nvSpPr>
        <p:spPr>
          <a:xfrm>
            <a:off x="658368" y="3383280"/>
            <a:ext cx="45720" cy="155448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17" name="Text 14"/>
          <p:cNvSpPr/>
          <p:nvPr/>
        </p:nvSpPr>
        <p:spPr>
          <a:xfrm>
            <a:off x="832104" y="3310128"/>
            <a:ext cx="1075334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5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Servicio de seguridad fiesta de la literatura gabriela mistral, gabinete</a:t>
            </a:r>
            <a:endParaRPr lang="en-US" sz="1150" dirty="0"/>
          </a:p>
        </p:txBody>
      </p:sp>
      <p:sp>
        <p:nvSpPr>
          <p:cNvPr id="18" name="Shape 15"/>
          <p:cNvSpPr/>
          <p:nvPr/>
        </p:nvSpPr>
        <p:spPr>
          <a:xfrm>
            <a:off x="658368" y="3776472"/>
            <a:ext cx="45720" cy="155448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19" name="Text 16"/>
          <p:cNvSpPr/>
          <p:nvPr/>
        </p:nvSpPr>
        <p:spPr>
          <a:xfrm>
            <a:off x="832104" y="3703320"/>
            <a:ext cx="1075334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5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Servicio de seguridad festival laguna verde, gabinete - sección eventos.</a:t>
            </a:r>
            <a:endParaRPr lang="en-US" sz="1150" dirty="0"/>
          </a:p>
        </p:txBody>
      </p:sp>
      <p:sp>
        <p:nvSpPr>
          <p:cNvPr id="20" name="Shape 17"/>
          <p:cNvSpPr/>
          <p:nvPr/>
        </p:nvSpPr>
        <p:spPr>
          <a:xfrm>
            <a:off x="658368" y="4169664"/>
            <a:ext cx="45720" cy="155448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21" name="Text 18"/>
          <p:cNvSpPr/>
          <p:nvPr/>
        </p:nvSpPr>
        <p:spPr>
          <a:xfrm>
            <a:off x="832104" y="4096512"/>
            <a:ext cx="1075334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5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Servicio de seguridad para xxxiv festival internacional valparatango, dirección de cultura.</a:t>
            </a:r>
            <a:endParaRPr lang="en-US" sz="1150" dirty="0"/>
          </a:p>
        </p:txBody>
      </p:sp>
      <p:sp>
        <p:nvSpPr>
          <p:cNvPr id="22" name="Shape 19"/>
          <p:cNvSpPr/>
          <p:nvPr/>
        </p:nvSpPr>
        <p:spPr>
          <a:xfrm>
            <a:off x="658368" y="4562856"/>
            <a:ext cx="45720" cy="155448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23" name="Text 20"/>
          <p:cNvSpPr/>
          <p:nvPr/>
        </p:nvSpPr>
        <p:spPr>
          <a:xfrm>
            <a:off x="832104" y="4489704"/>
            <a:ext cx="1075334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5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Servicio de guardias - feria semana santa</a:t>
            </a:r>
            <a:endParaRPr lang="en-US" sz="1150" dirty="0"/>
          </a:p>
        </p:txBody>
      </p:sp>
      <p:sp>
        <p:nvSpPr>
          <p:cNvPr id="24" name="Shape 21"/>
          <p:cNvSpPr/>
          <p:nvPr/>
        </p:nvSpPr>
        <p:spPr>
          <a:xfrm>
            <a:off x="658368" y="4956048"/>
            <a:ext cx="45720" cy="155448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25" name="Text 22"/>
          <p:cNvSpPr/>
          <p:nvPr/>
        </p:nvSpPr>
        <p:spPr>
          <a:xfrm>
            <a:off x="832104" y="4882896"/>
            <a:ext cx="1075334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5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Guardias de seguridad vendimia 2024</a:t>
            </a:r>
            <a:endParaRPr lang="en-US" sz="1150" dirty="0"/>
          </a:p>
        </p:txBody>
      </p:sp>
      <p:sp>
        <p:nvSpPr>
          <p:cNvPr id="26" name="Shape 23"/>
          <p:cNvSpPr/>
          <p:nvPr/>
        </p:nvSpPr>
        <p:spPr>
          <a:xfrm>
            <a:off x="658368" y="5349240"/>
            <a:ext cx="45720" cy="155448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27" name="Text 24"/>
          <p:cNvSpPr/>
          <p:nvPr/>
        </p:nvSpPr>
        <p:spPr>
          <a:xfrm>
            <a:off x="832104" y="5276088"/>
            <a:ext cx="1075334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5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Contratación servicios guardias de seguridad municipalidad illapel.</a:t>
            </a:r>
            <a:endParaRPr lang="en-US" sz="1150" dirty="0"/>
          </a:p>
        </p:txBody>
      </p:sp>
      <p:sp>
        <p:nvSpPr>
          <p:cNvPr id="28" name="Shape 25"/>
          <p:cNvSpPr/>
          <p:nvPr/>
        </p:nvSpPr>
        <p:spPr>
          <a:xfrm>
            <a:off x="658368" y="5742432"/>
            <a:ext cx="45720" cy="155448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29" name="Text 26"/>
          <p:cNvSpPr/>
          <p:nvPr/>
        </p:nvSpPr>
        <p:spPr>
          <a:xfrm>
            <a:off x="832104" y="5669280"/>
            <a:ext cx="1075334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5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Servicio de vigilancia compra ágil: 3712-150-cot24</a:t>
            </a:r>
            <a:endParaRPr lang="en-US" sz="1150" dirty="0"/>
          </a:p>
        </p:txBody>
      </p:sp>
      <p:sp>
        <p:nvSpPr>
          <p:cNvPr id="30" name="Shape 27"/>
          <p:cNvSpPr/>
          <p:nvPr/>
        </p:nvSpPr>
        <p:spPr>
          <a:xfrm>
            <a:off x="566928" y="6528816"/>
            <a:ext cx="11018520" cy="0"/>
          </a:xfrm>
          <a:prstGeom prst="line">
            <a:avLst/>
          </a:prstGeom>
          <a:solidFill>
            <a:srgbClr val="071626"/>
          </a:solidFill>
          <a:ln w="7620">
            <a:solidFill>
              <a:srgbClr val="31536D"/>
            </a:solidFill>
            <a:prstDash val="solid"/>
          </a:ln>
        </p:spPr>
        <p:txBody>
          <a:bodyPr/>
          <a:p/>
        </p:txBody>
      </p:sp>
      <p:sp>
        <p:nvSpPr>
          <p:cNvPr id="31" name="Text 28"/>
          <p:cNvSpPr/>
          <p:nvPr/>
        </p:nvSpPr>
        <p:spPr>
          <a:xfrm>
            <a:off x="594360" y="6556248"/>
            <a:ext cx="9144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800" dirty="0">
                <a:solidFill>
                  <a:srgbClr val="B9CED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Extracto documental · Texto procedente de carpeta de presentación original</a:t>
            </a:r>
            <a:endParaRPr lang="en-US" sz="800" dirty="0"/>
          </a:p>
        </p:txBody>
      </p:sp>
      <p:sp>
        <p:nvSpPr>
          <p:cNvPr id="32" name="Text 29"/>
          <p:cNvSpPr/>
          <p:nvPr/>
        </p:nvSpPr>
        <p:spPr>
          <a:xfrm>
            <a:off x="11082528" y="6537960"/>
            <a:ext cx="475488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04000"/>
              </a:lnSpc>
              <a:buNone/>
            </a:pPr>
            <a:r>
              <a:rPr lang="en-US" sz="800" b="1" dirty="0">
                <a:solidFill>
                  <a:srgbClr val="68C9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31</a:t>
            </a:r>
            <a:endParaRPr lang="en-US" sz="800" dirty="0"/>
          </a:p>
        </p:txBody>
      </p:sp>
      <p:sp>
        <p:nvSpPr>
          <p:cNvPr id="33" name="TextBox 32"/>
          <p:cNvSpPr txBox="1"/>
          <p:nvPr/>
        </p:nvSpPr>
        <p:spPr>
          <a:xfrm>
            <a:off x="10637520" y="6601968"/>
            <a:ext cx="1307592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 b="1">
                <a:solidFill>
                  <a:srgbClr val="17A6C0"/>
                </a:solidFill>
              </a:defRPr>
            </a:pPr>
            <a:r>
              <a:t>jemc.cl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0716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512064" y="475488"/>
            <a:ext cx="384048" cy="22860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4" name="Text 2"/>
          <p:cNvSpPr/>
          <p:nvPr/>
        </p:nvSpPr>
        <p:spPr>
          <a:xfrm>
            <a:off x="987552" y="365760"/>
            <a:ext cx="7315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900" b="1" spc="200" kern="0" dirty="0">
                <a:solidFill>
                  <a:srgbClr val="9DE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ANEXO DOCUMENTAL / 08</a:t>
            </a:r>
            <a:endParaRPr lang="en-US" sz="900" dirty="0"/>
          </a:p>
        </p:txBody>
      </p:sp>
      <p:pic>
        <p:nvPicPr>
          <p:cNvPr id="5" name="Image 0" descr="/mnt/data/_jemc_deck_assets/logo_slide_v6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89920" y="338328"/>
            <a:ext cx="832104" cy="832104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03504" y="859536"/>
            <a:ext cx="10698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100" b="1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Servicios realizados · 08</a:t>
            </a:r>
            <a:endParaRPr lang="en-US" sz="3100" dirty="0"/>
          </a:p>
        </p:txBody>
      </p:sp>
      <p:sp>
        <p:nvSpPr>
          <p:cNvPr id="7" name="Text 4"/>
          <p:cNvSpPr/>
          <p:nvPr/>
        </p:nvSpPr>
        <p:spPr>
          <a:xfrm>
            <a:off x="603504" y="1435608"/>
            <a:ext cx="10469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B9CED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Referencias 78–88 de 102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658368" y="1810512"/>
            <a:ext cx="45720" cy="155448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9" name="Text 6"/>
          <p:cNvSpPr/>
          <p:nvPr/>
        </p:nvSpPr>
        <p:spPr>
          <a:xfrm>
            <a:off x="832104" y="1737360"/>
            <a:ext cx="1075334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5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Servicio de 10 guardias seguridad-central de monitoreo</a:t>
            </a:r>
            <a:endParaRPr lang="en-US" sz="1150" dirty="0"/>
          </a:p>
        </p:txBody>
      </p:sp>
      <p:sp>
        <p:nvSpPr>
          <p:cNvPr id="10" name="Shape 7"/>
          <p:cNvSpPr/>
          <p:nvPr/>
        </p:nvSpPr>
        <p:spPr>
          <a:xfrm>
            <a:off x="658368" y="2203704"/>
            <a:ext cx="45720" cy="155448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11" name="Text 8"/>
          <p:cNvSpPr/>
          <p:nvPr/>
        </p:nvSpPr>
        <p:spPr>
          <a:xfrm>
            <a:off x="832104" y="2130552"/>
            <a:ext cx="1075334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5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Contratación servicio de seguridad "valpo colores de noche"</a:t>
            </a:r>
            <a:endParaRPr lang="en-US" sz="1150" dirty="0"/>
          </a:p>
        </p:txBody>
      </p:sp>
      <p:sp>
        <p:nvSpPr>
          <p:cNvPr id="12" name="Shape 9"/>
          <p:cNvSpPr/>
          <p:nvPr/>
        </p:nvSpPr>
        <p:spPr>
          <a:xfrm>
            <a:off x="658368" y="2596896"/>
            <a:ext cx="45720" cy="155448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13" name="Text 10"/>
          <p:cNvSpPr/>
          <p:nvPr/>
        </p:nvSpPr>
        <p:spPr>
          <a:xfrm>
            <a:off x="832104" y="2523744"/>
            <a:ext cx="1075334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5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Servicio guardias seguridad-central de monitoreo</a:t>
            </a:r>
            <a:endParaRPr lang="en-US" sz="1150" dirty="0"/>
          </a:p>
        </p:txBody>
      </p:sp>
      <p:sp>
        <p:nvSpPr>
          <p:cNvPr id="14" name="Shape 11"/>
          <p:cNvSpPr/>
          <p:nvPr/>
        </p:nvSpPr>
        <p:spPr>
          <a:xfrm>
            <a:off x="658368" y="2990088"/>
            <a:ext cx="45720" cy="155448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15" name="Text 12"/>
          <p:cNvSpPr/>
          <p:nvPr/>
        </p:nvSpPr>
        <p:spPr>
          <a:xfrm>
            <a:off x="832104" y="2916936"/>
            <a:ext cx="1075334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5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Servicio de seguridad "cerros de cueca ii", gabinete sección de eventos</a:t>
            </a:r>
            <a:endParaRPr lang="en-US" sz="1150" dirty="0"/>
          </a:p>
        </p:txBody>
      </p:sp>
      <p:sp>
        <p:nvSpPr>
          <p:cNvPr id="16" name="Shape 13"/>
          <p:cNvSpPr/>
          <p:nvPr/>
        </p:nvSpPr>
        <p:spPr>
          <a:xfrm>
            <a:off x="658368" y="3383280"/>
            <a:ext cx="45720" cy="155448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17" name="Text 14"/>
          <p:cNvSpPr/>
          <p:nvPr/>
        </p:nvSpPr>
        <p:spPr>
          <a:xfrm>
            <a:off x="832104" y="3310128"/>
            <a:ext cx="1075334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5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Servicio de seguridad en actividad boulevard, dirección desarrollo económico</a:t>
            </a:r>
            <a:endParaRPr lang="en-US" sz="1150" dirty="0"/>
          </a:p>
        </p:txBody>
      </p:sp>
      <p:sp>
        <p:nvSpPr>
          <p:cNvPr id="18" name="Shape 15"/>
          <p:cNvSpPr/>
          <p:nvPr/>
        </p:nvSpPr>
        <p:spPr>
          <a:xfrm>
            <a:off x="658368" y="3776472"/>
            <a:ext cx="45720" cy="155448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19" name="Text 16"/>
          <p:cNvSpPr/>
          <p:nvPr/>
        </p:nvSpPr>
        <p:spPr>
          <a:xfrm>
            <a:off x="832104" y="3703320"/>
            <a:ext cx="1075334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5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Contratación de guardias de seguridad para semana marchiguana.</a:t>
            </a:r>
            <a:endParaRPr lang="en-US" sz="1150" dirty="0"/>
          </a:p>
        </p:txBody>
      </p:sp>
      <p:sp>
        <p:nvSpPr>
          <p:cNvPr id="20" name="Shape 17"/>
          <p:cNvSpPr/>
          <p:nvPr/>
        </p:nvSpPr>
        <p:spPr>
          <a:xfrm>
            <a:off x="658368" y="4169664"/>
            <a:ext cx="45720" cy="155448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21" name="Text 18"/>
          <p:cNvSpPr/>
          <p:nvPr/>
        </p:nvSpPr>
        <p:spPr>
          <a:xfrm>
            <a:off x="832104" y="4096512"/>
            <a:ext cx="1075334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5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Servicio de seguridad para "tardes de mercado iii marzo 2024".</a:t>
            </a:r>
            <a:endParaRPr lang="en-US" sz="1150" dirty="0"/>
          </a:p>
        </p:txBody>
      </p:sp>
      <p:sp>
        <p:nvSpPr>
          <p:cNvPr id="22" name="Shape 19"/>
          <p:cNvSpPr/>
          <p:nvPr/>
        </p:nvSpPr>
        <p:spPr>
          <a:xfrm>
            <a:off x="658368" y="4562856"/>
            <a:ext cx="45720" cy="155448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23" name="Text 20"/>
          <p:cNvSpPr/>
          <p:nvPr/>
        </p:nvSpPr>
        <p:spPr>
          <a:xfrm>
            <a:off x="832104" y="4489704"/>
            <a:ext cx="1075334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5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Servicios de vigilancia semana vileña</a:t>
            </a:r>
            <a:endParaRPr lang="en-US" sz="1150" dirty="0"/>
          </a:p>
        </p:txBody>
      </p:sp>
      <p:sp>
        <p:nvSpPr>
          <p:cNvPr id="24" name="Shape 21"/>
          <p:cNvSpPr/>
          <p:nvPr/>
        </p:nvSpPr>
        <p:spPr>
          <a:xfrm>
            <a:off x="658368" y="4956048"/>
            <a:ext cx="45720" cy="155448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25" name="Text 22"/>
          <p:cNvSpPr/>
          <p:nvPr/>
        </p:nvSpPr>
        <p:spPr>
          <a:xfrm>
            <a:off x="832104" y="4882896"/>
            <a:ext cx="1075334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5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Serv. producciòn de seguridad "tardes recreativas infantiles", gabinete secciòn eventos</a:t>
            </a:r>
            <a:endParaRPr lang="en-US" sz="1150" dirty="0"/>
          </a:p>
        </p:txBody>
      </p:sp>
      <p:sp>
        <p:nvSpPr>
          <p:cNvPr id="26" name="Shape 23"/>
          <p:cNvSpPr/>
          <p:nvPr/>
        </p:nvSpPr>
        <p:spPr>
          <a:xfrm>
            <a:off x="658368" y="5349240"/>
            <a:ext cx="45720" cy="155448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27" name="Text 24"/>
          <p:cNvSpPr/>
          <p:nvPr/>
        </p:nvSpPr>
        <p:spPr>
          <a:xfrm>
            <a:off x="832104" y="5276088"/>
            <a:ext cx="1075334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5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Servicio de guardias - actividades de verano 2024</a:t>
            </a:r>
            <a:endParaRPr lang="en-US" sz="1150" dirty="0"/>
          </a:p>
        </p:txBody>
      </p:sp>
      <p:sp>
        <p:nvSpPr>
          <p:cNvPr id="28" name="Shape 25"/>
          <p:cNvSpPr/>
          <p:nvPr/>
        </p:nvSpPr>
        <p:spPr>
          <a:xfrm>
            <a:off x="658368" y="5742432"/>
            <a:ext cx="45720" cy="155448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29" name="Text 26"/>
          <p:cNvSpPr/>
          <p:nvPr/>
        </p:nvSpPr>
        <p:spPr>
          <a:xfrm>
            <a:off x="832104" y="5669280"/>
            <a:ext cx="1075334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5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Servicio de seguridad para actividad "cerros de cuecas i 2024",</a:t>
            </a:r>
            <a:endParaRPr lang="en-US" sz="1150" dirty="0"/>
          </a:p>
        </p:txBody>
      </p:sp>
      <p:sp>
        <p:nvSpPr>
          <p:cNvPr id="30" name="Shape 27"/>
          <p:cNvSpPr/>
          <p:nvPr/>
        </p:nvSpPr>
        <p:spPr>
          <a:xfrm>
            <a:off x="566928" y="6528816"/>
            <a:ext cx="11018520" cy="0"/>
          </a:xfrm>
          <a:prstGeom prst="line">
            <a:avLst/>
          </a:prstGeom>
          <a:solidFill>
            <a:srgbClr val="071626"/>
          </a:solidFill>
          <a:ln w="7620">
            <a:solidFill>
              <a:srgbClr val="31536D"/>
            </a:solidFill>
            <a:prstDash val="solid"/>
          </a:ln>
        </p:spPr>
        <p:txBody>
          <a:bodyPr/>
          <a:p/>
        </p:txBody>
      </p:sp>
      <p:sp>
        <p:nvSpPr>
          <p:cNvPr id="31" name="Text 28"/>
          <p:cNvSpPr/>
          <p:nvPr/>
        </p:nvSpPr>
        <p:spPr>
          <a:xfrm>
            <a:off x="594360" y="6556248"/>
            <a:ext cx="9144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800" dirty="0">
                <a:solidFill>
                  <a:srgbClr val="B9CED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Extracto documental · Texto procedente de carpeta de presentación original</a:t>
            </a:r>
            <a:endParaRPr lang="en-US" sz="800" dirty="0"/>
          </a:p>
        </p:txBody>
      </p:sp>
      <p:sp>
        <p:nvSpPr>
          <p:cNvPr id="32" name="Text 29"/>
          <p:cNvSpPr/>
          <p:nvPr/>
        </p:nvSpPr>
        <p:spPr>
          <a:xfrm>
            <a:off x="11082528" y="6537960"/>
            <a:ext cx="475488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04000"/>
              </a:lnSpc>
              <a:buNone/>
            </a:pPr>
            <a:r>
              <a:rPr lang="en-US" sz="800" b="1" dirty="0">
                <a:solidFill>
                  <a:srgbClr val="68C9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32</a:t>
            </a:r>
            <a:endParaRPr lang="en-US" sz="800" dirty="0"/>
          </a:p>
        </p:txBody>
      </p:sp>
      <p:sp>
        <p:nvSpPr>
          <p:cNvPr id="33" name="TextBox 32"/>
          <p:cNvSpPr txBox="1"/>
          <p:nvPr/>
        </p:nvSpPr>
        <p:spPr>
          <a:xfrm>
            <a:off x="10637520" y="6601968"/>
            <a:ext cx="1307592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 b="1">
                <a:solidFill>
                  <a:srgbClr val="17A6C0"/>
                </a:solidFill>
              </a:defRPr>
            </a:pPr>
            <a:r>
              <a:t>jemc.cl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0716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512064" y="475488"/>
            <a:ext cx="384048" cy="22860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4" name="Text 2"/>
          <p:cNvSpPr/>
          <p:nvPr/>
        </p:nvSpPr>
        <p:spPr>
          <a:xfrm>
            <a:off x="987552" y="365760"/>
            <a:ext cx="7315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900" b="1" spc="200" kern="0" dirty="0">
                <a:solidFill>
                  <a:srgbClr val="9DE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ANEXO DOCUMENTAL / 09</a:t>
            </a:r>
            <a:endParaRPr lang="en-US" sz="900" dirty="0"/>
          </a:p>
        </p:txBody>
      </p:sp>
      <p:pic>
        <p:nvPicPr>
          <p:cNvPr id="5" name="Image 0" descr="/mnt/data/_jemc_deck_assets/logo_slide_v6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89920" y="338328"/>
            <a:ext cx="832104" cy="832104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03504" y="859536"/>
            <a:ext cx="10698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100" b="1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Servicios realizados · 09</a:t>
            </a:r>
            <a:endParaRPr lang="en-US" sz="3100" dirty="0"/>
          </a:p>
        </p:txBody>
      </p:sp>
      <p:sp>
        <p:nvSpPr>
          <p:cNvPr id="7" name="Text 4"/>
          <p:cNvSpPr/>
          <p:nvPr/>
        </p:nvSpPr>
        <p:spPr>
          <a:xfrm>
            <a:off x="603504" y="1435608"/>
            <a:ext cx="10469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B9CED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Referencias 89–99 de 102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658368" y="1810512"/>
            <a:ext cx="45720" cy="155448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9" name="Text 6"/>
          <p:cNvSpPr/>
          <p:nvPr/>
        </p:nvSpPr>
        <p:spPr>
          <a:xfrm>
            <a:off x="832104" y="1737360"/>
            <a:ext cx="1075334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5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Contratación servicios guardias de seguridad semana marchiguana.</a:t>
            </a:r>
            <a:endParaRPr lang="en-US" sz="1150" dirty="0"/>
          </a:p>
        </p:txBody>
      </p:sp>
      <p:sp>
        <p:nvSpPr>
          <p:cNvPr id="10" name="Shape 7"/>
          <p:cNvSpPr/>
          <p:nvPr/>
        </p:nvSpPr>
        <p:spPr>
          <a:xfrm>
            <a:off x="658368" y="2203704"/>
            <a:ext cx="45720" cy="155448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11" name="Text 8"/>
          <p:cNvSpPr/>
          <p:nvPr/>
        </p:nvSpPr>
        <p:spPr>
          <a:xfrm>
            <a:off x="832104" y="2130552"/>
            <a:ext cx="1075334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5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Servicio de guardias cumbre ranchera y pangea</a:t>
            </a:r>
            <a:endParaRPr lang="en-US" sz="1150" dirty="0"/>
          </a:p>
        </p:txBody>
      </p:sp>
      <p:sp>
        <p:nvSpPr>
          <p:cNvPr id="12" name="Shape 9"/>
          <p:cNvSpPr/>
          <p:nvPr/>
        </p:nvSpPr>
        <p:spPr>
          <a:xfrm>
            <a:off x="658368" y="2596896"/>
            <a:ext cx="45720" cy="155448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13" name="Text 10"/>
          <p:cNvSpPr/>
          <p:nvPr/>
        </p:nvSpPr>
        <p:spPr>
          <a:xfrm>
            <a:off x="832104" y="2523744"/>
            <a:ext cx="1075334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5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Servicio de seguridad "lanzamiento cerros de cuecas 2024".</a:t>
            </a:r>
            <a:endParaRPr lang="en-US" sz="1150" dirty="0"/>
          </a:p>
        </p:txBody>
      </p:sp>
      <p:sp>
        <p:nvSpPr>
          <p:cNvPr id="14" name="Shape 11"/>
          <p:cNvSpPr/>
          <p:nvPr/>
        </p:nvSpPr>
        <p:spPr>
          <a:xfrm>
            <a:off x="658368" y="2990088"/>
            <a:ext cx="45720" cy="155448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15" name="Text 12"/>
          <p:cNvSpPr/>
          <p:nvPr/>
        </p:nvSpPr>
        <p:spPr>
          <a:xfrm>
            <a:off x="832104" y="2916936"/>
            <a:ext cx="1075334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5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Servc. seguridad fiesta de la empanada</a:t>
            </a:r>
            <a:endParaRPr lang="en-US" sz="1150" dirty="0"/>
          </a:p>
        </p:txBody>
      </p:sp>
      <p:sp>
        <p:nvSpPr>
          <p:cNvPr id="16" name="Shape 13"/>
          <p:cNvSpPr/>
          <p:nvPr/>
        </p:nvSpPr>
        <p:spPr>
          <a:xfrm>
            <a:off x="658368" y="3383280"/>
            <a:ext cx="45720" cy="155448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17" name="Text 14"/>
          <p:cNvSpPr/>
          <p:nvPr/>
        </p:nvSpPr>
        <p:spPr>
          <a:xfrm>
            <a:off x="832104" y="3310128"/>
            <a:ext cx="1075334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5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Curso manejo de drone</a:t>
            </a:r>
            <a:endParaRPr lang="en-US" sz="1150" dirty="0"/>
          </a:p>
        </p:txBody>
      </p:sp>
      <p:sp>
        <p:nvSpPr>
          <p:cNvPr id="18" name="Shape 15"/>
          <p:cNvSpPr/>
          <p:nvPr/>
        </p:nvSpPr>
        <p:spPr>
          <a:xfrm>
            <a:off x="658368" y="3776472"/>
            <a:ext cx="45720" cy="155448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19" name="Text 16"/>
          <p:cNvSpPr/>
          <p:nvPr/>
        </p:nvSpPr>
        <p:spPr>
          <a:xfrm>
            <a:off x="832104" y="3703320"/>
            <a:ext cx="1075334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5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Servicios de vigilancia año nuevo</a:t>
            </a:r>
            <a:endParaRPr lang="en-US" sz="1150" dirty="0"/>
          </a:p>
        </p:txBody>
      </p:sp>
      <p:sp>
        <p:nvSpPr>
          <p:cNvPr id="20" name="Shape 17"/>
          <p:cNvSpPr/>
          <p:nvPr/>
        </p:nvSpPr>
        <p:spPr>
          <a:xfrm>
            <a:off x="658368" y="4169664"/>
            <a:ext cx="45720" cy="155448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21" name="Text 18"/>
          <p:cNvSpPr/>
          <p:nvPr/>
        </p:nvSpPr>
        <p:spPr>
          <a:xfrm>
            <a:off x="832104" y="4096512"/>
            <a:ext cx="1075334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5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Servicio de guardias de seguridad para “celebración de aniversario n°132 comuna de san pedro 2023”</a:t>
            </a:r>
            <a:endParaRPr lang="en-US" sz="1150" dirty="0"/>
          </a:p>
        </p:txBody>
      </p:sp>
      <p:sp>
        <p:nvSpPr>
          <p:cNvPr id="22" name="Shape 19"/>
          <p:cNvSpPr/>
          <p:nvPr/>
        </p:nvSpPr>
        <p:spPr>
          <a:xfrm>
            <a:off x="658368" y="4562856"/>
            <a:ext cx="45720" cy="155448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23" name="Text 20"/>
          <p:cNvSpPr/>
          <p:nvPr/>
        </p:nvSpPr>
        <p:spPr>
          <a:xfrm>
            <a:off x="832104" y="4489704"/>
            <a:ext cx="1075334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5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Area comunicaciones - cursos para volar dron</a:t>
            </a:r>
            <a:endParaRPr lang="en-US" sz="1150" dirty="0"/>
          </a:p>
        </p:txBody>
      </p:sp>
      <p:sp>
        <p:nvSpPr>
          <p:cNvPr id="24" name="Shape 21"/>
          <p:cNvSpPr/>
          <p:nvPr/>
        </p:nvSpPr>
        <p:spPr>
          <a:xfrm>
            <a:off x="658368" y="4956048"/>
            <a:ext cx="45720" cy="155448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25" name="Text 22"/>
          <p:cNvSpPr/>
          <p:nvPr/>
        </p:nvSpPr>
        <p:spPr>
          <a:xfrm>
            <a:off x="832104" y="4882896"/>
            <a:ext cx="1075334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5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Servicio de vigilancia act. trashumancia, illapel</a:t>
            </a:r>
            <a:endParaRPr lang="en-US" sz="1150" dirty="0"/>
          </a:p>
        </p:txBody>
      </p:sp>
      <p:sp>
        <p:nvSpPr>
          <p:cNvPr id="26" name="Shape 23"/>
          <p:cNvSpPr/>
          <p:nvPr/>
        </p:nvSpPr>
        <p:spPr>
          <a:xfrm>
            <a:off x="658368" y="5349240"/>
            <a:ext cx="45720" cy="155448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27" name="Text 24"/>
          <p:cNvSpPr/>
          <p:nvPr/>
        </p:nvSpPr>
        <p:spPr>
          <a:xfrm>
            <a:off x="832104" y="5276088"/>
            <a:ext cx="1075334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5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Servicio de seguridad evento "boulevard salvador donoso" y "fiesta de la primavera". desarrollo económico.</a:t>
            </a:r>
            <a:endParaRPr lang="en-US" sz="1150" dirty="0"/>
          </a:p>
        </p:txBody>
      </p:sp>
      <p:sp>
        <p:nvSpPr>
          <p:cNvPr id="28" name="Shape 25"/>
          <p:cNvSpPr/>
          <p:nvPr/>
        </p:nvSpPr>
        <p:spPr>
          <a:xfrm>
            <a:off x="658368" y="5742432"/>
            <a:ext cx="45720" cy="155448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29" name="Text 26"/>
          <p:cNvSpPr/>
          <p:nvPr/>
        </p:nvSpPr>
        <p:spPr>
          <a:xfrm>
            <a:off x="832104" y="5669280"/>
            <a:ext cx="1075334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5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Orden de compra desde 3512-79-le23</a:t>
            </a:r>
            <a:endParaRPr lang="en-US" sz="1150" dirty="0"/>
          </a:p>
        </p:txBody>
      </p:sp>
      <p:sp>
        <p:nvSpPr>
          <p:cNvPr id="30" name="Shape 27"/>
          <p:cNvSpPr/>
          <p:nvPr/>
        </p:nvSpPr>
        <p:spPr>
          <a:xfrm>
            <a:off x="566928" y="6528816"/>
            <a:ext cx="11018520" cy="0"/>
          </a:xfrm>
          <a:prstGeom prst="line">
            <a:avLst/>
          </a:prstGeom>
          <a:solidFill>
            <a:srgbClr val="071626"/>
          </a:solidFill>
          <a:ln w="7620">
            <a:solidFill>
              <a:srgbClr val="31536D"/>
            </a:solidFill>
            <a:prstDash val="solid"/>
          </a:ln>
        </p:spPr>
        <p:txBody>
          <a:bodyPr/>
          <a:p/>
        </p:txBody>
      </p:sp>
      <p:sp>
        <p:nvSpPr>
          <p:cNvPr id="31" name="Text 28"/>
          <p:cNvSpPr/>
          <p:nvPr/>
        </p:nvSpPr>
        <p:spPr>
          <a:xfrm>
            <a:off x="594360" y="6556248"/>
            <a:ext cx="9144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800" dirty="0">
                <a:solidFill>
                  <a:srgbClr val="B9CED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Extracto documental · Texto procedente de carpeta de presentación original</a:t>
            </a:r>
            <a:endParaRPr lang="en-US" sz="800" dirty="0"/>
          </a:p>
        </p:txBody>
      </p:sp>
      <p:sp>
        <p:nvSpPr>
          <p:cNvPr id="32" name="Text 29"/>
          <p:cNvSpPr/>
          <p:nvPr/>
        </p:nvSpPr>
        <p:spPr>
          <a:xfrm>
            <a:off x="11082528" y="6537960"/>
            <a:ext cx="475488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04000"/>
              </a:lnSpc>
              <a:buNone/>
            </a:pPr>
            <a:r>
              <a:rPr lang="en-US" sz="800" b="1" dirty="0">
                <a:solidFill>
                  <a:srgbClr val="68C9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33</a:t>
            </a:r>
            <a:endParaRPr lang="en-US" sz="800" dirty="0"/>
          </a:p>
        </p:txBody>
      </p:sp>
      <p:sp>
        <p:nvSpPr>
          <p:cNvPr id="33" name="TextBox 32"/>
          <p:cNvSpPr txBox="1"/>
          <p:nvPr/>
        </p:nvSpPr>
        <p:spPr>
          <a:xfrm>
            <a:off x="10637520" y="6601968"/>
            <a:ext cx="1307592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 b="1">
                <a:solidFill>
                  <a:srgbClr val="17A6C0"/>
                </a:solidFill>
              </a:defRPr>
            </a:pPr>
            <a:r>
              <a:t>jemc.cl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0716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512064" y="475488"/>
            <a:ext cx="384048" cy="22860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4" name="Text 2"/>
          <p:cNvSpPr/>
          <p:nvPr/>
        </p:nvSpPr>
        <p:spPr>
          <a:xfrm>
            <a:off x="987552" y="365760"/>
            <a:ext cx="7315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900" b="1" spc="200" kern="0" dirty="0">
                <a:solidFill>
                  <a:srgbClr val="9DE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ANEXO DOCUMENTAL / 10</a:t>
            </a:r>
            <a:endParaRPr lang="en-US" sz="900" dirty="0"/>
          </a:p>
        </p:txBody>
      </p:sp>
      <p:pic>
        <p:nvPicPr>
          <p:cNvPr id="5" name="Image 0" descr="/mnt/data/_jemc_deck_assets/logo_slide_v6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89920" y="338328"/>
            <a:ext cx="832104" cy="832104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03504" y="859536"/>
            <a:ext cx="10698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100" b="1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Servicios realizados · 10</a:t>
            </a:r>
            <a:endParaRPr lang="en-US" sz="3100" dirty="0"/>
          </a:p>
        </p:txBody>
      </p:sp>
      <p:sp>
        <p:nvSpPr>
          <p:cNvPr id="7" name="Text 4"/>
          <p:cNvSpPr/>
          <p:nvPr/>
        </p:nvSpPr>
        <p:spPr>
          <a:xfrm>
            <a:off x="603504" y="1435608"/>
            <a:ext cx="10469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B9CED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Referencias 100–102 de 102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658368" y="1810512"/>
            <a:ext cx="45720" cy="155448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9" name="Text 6"/>
          <p:cNvSpPr/>
          <p:nvPr/>
        </p:nvSpPr>
        <p:spPr>
          <a:xfrm>
            <a:off x="832104" y="1737360"/>
            <a:ext cx="1075334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5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Servicio de seguridad "carnaval rodelillo 2023", gabinete.</a:t>
            </a:r>
            <a:endParaRPr lang="en-US" sz="1150" dirty="0"/>
          </a:p>
        </p:txBody>
      </p:sp>
      <p:sp>
        <p:nvSpPr>
          <p:cNvPr id="10" name="Shape 7"/>
          <p:cNvSpPr/>
          <p:nvPr/>
        </p:nvSpPr>
        <p:spPr>
          <a:xfrm>
            <a:off x="658368" y="2203704"/>
            <a:ext cx="45720" cy="155448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11" name="Text 8"/>
          <p:cNvSpPr/>
          <p:nvPr/>
        </p:nvSpPr>
        <p:spPr>
          <a:xfrm>
            <a:off x="832104" y="2130552"/>
            <a:ext cx="1075334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5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Curso manejo drones,</a:t>
            </a:r>
            <a:endParaRPr lang="en-US" sz="1150" dirty="0"/>
          </a:p>
        </p:txBody>
      </p:sp>
      <p:sp>
        <p:nvSpPr>
          <p:cNvPr id="12" name="Shape 9"/>
          <p:cNvSpPr/>
          <p:nvPr/>
        </p:nvSpPr>
        <p:spPr>
          <a:xfrm>
            <a:off x="658368" y="2596896"/>
            <a:ext cx="45720" cy="155448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sp>
        <p:nvSpPr>
          <p:cNvPr id="13" name="Text 10"/>
          <p:cNvSpPr/>
          <p:nvPr/>
        </p:nvSpPr>
        <p:spPr>
          <a:xfrm>
            <a:off x="832104" y="2523744"/>
            <a:ext cx="1075334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5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Curso operador de drone con credencial de la d.g.a.c</a:t>
            </a:r>
            <a:endParaRPr lang="en-US" sz="1150" dirty="0"/>
          </a:p>
        </p:txBody>
      </p:sp>
      <p:sp>
        <p:nvSpPr>
          <p:cNvPr id="14" name="Shape 11"/>
          <p:cNvSpPr/>
          <p:nvPr/>
        </p:nvSpPr>
        <p:spPr>
          <a:xfrm>
            <a:off x="566928" y="6528816"/>
            <a:ext cx="11018520" cy="0"/>
          </a:xfrm>
          <a:prstGeom prst="line">
            <a:avLst/>
          </a:prstGeom>
          <a:solidFill>
            <a:srgbClr val="071626"/>
          </a:solidFill>
          <a:ln w="7620">
            <a:solidFill>
              <a:srgbClr val="31536D"/>
            </a:solidFill>
            <a:prstDash val="solid"/>
          </a:ln>
        </p:spPr>
        <p:txBody>
          <a:bodyPr/>
          <a:p/>
        </p:txBody>
      </p:sp>
      <p:sp>
        <p:nvSpPr>
          <p:cNvPr id="15" name="Text 12"/>
          <p:cNvSpPr/>
          <p:nvPr/>
        </p:nvSpPr>
        <p:spPr>
          <a:xfrm>
            <a:off x="594360" y="6556248"/>
            <a:ext cx="91440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800" dirty="0">
                <a:solidFill>
                  <a:srgbClr val="B9CED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Extracto documental · Texto procedente de carpeta de presentación original</a:t>
            </a:r>
            <a:endParaRPr lang="en-US" sz="800" dirty="0"/>
          </a:p>
        </p:txBody>
      </p:sp>
      <p:sp>
        <p:nvSpPr>
          <p:cNvPr id="16" name="Text 13"/>
          <p:cNvSpPr/>
          <p:nvPr/>
        </p:nvSpPr>
        <p:spPr>
          <a:xfrm>
            <a:off x="11082528" y="6537960"/>
            <a:ext cx="475488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04000"/>
              </a:lnSpc>
              <a:buNone/>
            </a:pPr>
            <a:r>
              <a:rPr lang="en-US" sz="800" b="1" dirty="0">
                <a:solidFill>
                  <a:srgbClr val="68C9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34</a:t>
            </a:r>
            <a:endParaRPr lang="en-US" sz="800" dirty="0"/>
          </a:p>
        </p:txBody>
      </p:sp>
      <p:sp>
        <p:nvSpPr>
          <p:cNvPr id="17" name="TextBox 16"/>
          <p:cNvSpPr txBox="1"/>
          <p:nvPr/>
        </p:nvSpPr>
        <p:spPr>
          <a:xfrm>
            <a:off x="10637520" y="6601968"/>
            <a:ext cx="1307592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800" b="1">
                <a:solidFill>
                  <a:srgbClr val="17A6C0"/>
                </a:solidFill>
              </a:defRPr>
            </a:pPr>
            <a:r>
              <a:t>jemc.cl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0716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68C9F7"/>
          </a:solidFill>
          <a:ln w="12700">
            <a:solidFill>
              <a:srgbClr val="68C9F7"/>
            </a:solidFill>
            <a:prstDash val="solid"/>
          </a:ln>
        </p:spPr>
        <p:txBody>
          <a:bodyPr/>
          <a:p/>
        </p:txBody>
      </p:sp>
      <p:pic>
        <p:nvPicPr>
          <p:cNvPr id="3" name="Image 0" descr="/mnt/data/_jemc_deck_assets/festival.jpg">    </p:cNvPr>
          <p:cNvPicPr>
            <a:picLocks noChangeAspect="1"/>
          </p:cNvPicPr>
          <p:nvPr/>
        </p:nvPicPr>
        <p:blipFill>
          <a:blip r:embed="rId1"/>
          <a:srcRect l="11919" r="11919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1626">
              <a:alpha val="81000"/>
            </a:srgbClr>
          </a:solidFill>
          <a:ln w="12700">
            <a:solidFill>
              <a:srgbClr val="071626"/>
            </a:solidFill>
            <a:prstDash val="solid"/>
          </a:ln>
        </p:spPr>
        <p:txBody>
          <a:bodyPr/>
          <a:p/>
        </p:txBody>
      </p:sp>
      <p:pic>
        <p:nvPicPr>
          <p:cNvPr id="5" name="Image 1" descr="/mnt/data/_jemc_deck_assets/logo_slide_v6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" y="502920"/>
            <a:ext cx="1152144" cy="1152144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713232" y="2176272"/>
            <a:ext cx="9692640" cy="16276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00" b="1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ESTAMOS COMPROMETIDOS</a:t>
            </a:r>
            <a:endParaRPr lang="en-US" sz="3200" dirty="0"/>
          </a:p>
          <a:p>
            <a:pPr algn="l" indent="0" marL="0">
              <a:lnSpc>
                <a:spcPct val="104000"/>
              </a:lnSpc>
              <a:buNone/>
            </a:pPr>
            <a:r>
              <a:rPr lang="en-US" sz="3200" b="1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 SU SEGURIDAD</a:t>
            </a:r>
            <a:endParaRPr lang="en-US" sz="3200" dirty="0"/>
          </a:p>
        </p:txBody>
      </p:sp>
      <p:sp>
        <p:nvSpPr>
          <p:cNvPr id="7" name="Text 3"/>
          <p:cNvSpPr/>
          <p:nvPr/>
        </p:nvSpPr>
        <p:spPr>
          <a:xfrm>
            <a:off x="740664" y="4800600"/>
            <a:ext cx="1034186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700" dirty="0">
                <a:solidFill>
                  <a:srgbClr val="9DE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Guardias · Eventos masivos · Instalaciones · Prevención · Drones como apoyo</a:t>
            </a:r>
            <a:endParaRPr lang="en-US" sz="1700" dirty="0"/>
          </a:p>
        </p:txBody>
      </p:sp>
      <p:sp>
        <p:nvSpPr>
          <p:cNvPr id="8" name="Text 4"/>
          <p:cNvSpPr/>
          <p:nvPr/>
        </p:nvSpPr>
        <p:spPr>
          <a:xfrm>
            <a:off x="749808" y="5623560"/>
            <a:ext cx="950976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00" dirty="0">
                <a:solidFill>
                  <a:srgbClr val="F9F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+56 9 9708 8236  |  jemcdrones@gmail.com</a:t>
            </a:r>
            <a:endParaRPr lang="en-US" sz="1500" dirty="0"/>
          </a:p>
        </p:txBody>
      </p:sp>
      <p:sp>
        <p:nvSpPr>
          <p:cNvPr id="9" name="Rounded Rectangle 8"/>
          <p:cNvSpPr/>
          <p:nvPr/>
        </p:nvSpPr>
        <p:spPr>
          <a:xfrm>
            <a:off x="10747248" y="5367528"/>
            <a:ext cx="1234440" cy="130759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0" name="Picture 9" descr="JEMC_WEB_Q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38688" y="5458968"/>
            <a:ext cx="1051560" cy="105156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802112" y="6501384"/>
            <a:ext cx="1124712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b="1" sz="900">
                <a:solidFill>
                  <a:srgbClr val="0C2032"/>
                </a:solidFill>
              </a:defRPr>
            </a:pPr>
            <a:r>
              <a:t>jemc.cl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35</Slides>
  <Notes>35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</vt:vector>
  </TitlesOfParts>
  <Company>JEMC DRONES SpA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JEMC Seguridad Privada | Presentación Corporativa 2026</dc:title>
  <dc:subject>Presentación corporativa</dc:subject>
  <dc:creator>JEMC Seguridad Privada</dc:creator>
  <cp:lastModifiedBy>JEMC Seguridad Privada</cp:lastModifiedBy>
  <cp:revision>1</cp:revision>
  <dcterms:created xsi:type="dcterms:W3CDTF">2026-10-08T19:04:26Z</dcterms:created>
  <dcterms:modified xsi:type="dcterms:W3CDTF">2026-10-08T19:04:26Z</dcterms:modified>
</cp:coreProperties>
</file>